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43"/>
  </p:notesMasterIdLst>
  <p:sldIdLst>
    <p:sldId id="483" r:id="rId3"/>
    <p:sldId id="387" r:id="rId4"/>
    <p:sldId id="472" r:id="rId5"/>
    <p:sldId id="484" r:id="rId6"/>
    <p:sldId id="491" r:id="rId7"/>
    <p:sldId id="475" r:id="rId8"/>
    <p:sldId id="485" r:id="rId9"/>
    <p:sldId id="476" r:id="rId10"/>
    <p:sldId id="471" r:id="rId11"/>
    <p:sldId id="498" r:id="rId12"/>
    <p:sldId id="507" r:id="rId13"/>
    <p:sldId id="500" r:id="rId14"/>
    <p:sldId id="508" r:id="rId15"/>
    <p:sldId id="502" r:id="rId16"/>
    <p:sldId id="473" r:id="rId17"/>
    <p:sldId id="505" r:id="rId18"/>
    <p:sldId id="506" r:id="rId19"/>
    <p:sldId id="486" r:id="rId20"/>
    <p:sldId id="474" r:id="rId21"/>
    <p:sldId id="509" r:id="rId22"/>
    <p:sldId id="478" r:id="rId23"/>
    <p:sldId id="557" r:id="rId24"/>
    <p:sldId id="492" r:id="rId25"/>
    <p:sldId id="479" r:id="rId26"/>
    <p:sldId id="558" r:id="rId27"/>
    <p:sldId id="559" r:id="rId28"/>
    <p:sldId id="560" r:id="rId29"/>
    <p:sldId id="561" r:id="rId30"/>
    <p:sldId id="562" r:id="rId31"/>
    <p:sldId id="489" r:id="rId32"/>
    <p:sldId id="480" r:id="rId33"/>
    <p:sldId id="511" r:id="rId34"/>
    <p:sldId id="512" r:id="rId35"/>
    <p:sldId id="481" r:id="rId36"/>
    <p:sldId id="495" r:id="rId37"/>
    <p:sldId id="496" r:id="rId38"/>
    <p:sldId id="510" r:id="rId39"/>
    <p:sldId id="488" r:id="rId40"/>
    <p:sldId id="487" r:id="rId41"/>
    <p:sldId id="273" r:id="rId42"/>
  </p:sldIdLst>
  <p:sldSz cx="12192000" cy="6858000"/>
  <p:notesSz cx="6858000" cy="9144000"/>
  <p:embeddedFontLst>
    <p:embeddedFont>
      <p:font typeface="Calibri" panose="020F0502020204030204" pitchFamily="34" charset="0"/>
      <p:regular r:id="rId44"/>
      <p:bold r:id="rId45"/>
      <p:italic r:id="rId46"/>
      <p:boldItalic r:id="rId47"/>
    </p:embeddedFont>
    <p:embeddedFont>
      <p:font typeface="Calibri Light" panose="020F0302020204030204" pitchFamily="34" charset="0"/>
      <p:regular r:id="rId48"/>
      <p:italic r:id="rId49"/>
    </p:embeddedFont>
    <p:embeddedFont>
      <p:font typeface="Roboto Slab" panose="020B0604020202020204" charset="0"/>
      <p:regular r:id="rId50"/>
      <p:bold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6.xml"/><Relationship Id="rId51" Type="http://schemas.openxmlformats.org/officeDocument/2006/relationships/font" Target="fonts/font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22-09-2022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9/22/2022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9/22/2022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9/22/2022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9/22/2022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9/22/2022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9/22/2022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Embedded-org/ACCOMPLISHMENTS/blob/master/RACE_CAPSTONE_PROJECT2/Capstone2_implementation.docx" TargetMode="External"/><Relationship Id="rId2" Type="http://schemas.openxmlformats.org/officeDocument/2006/relationships/hyperlink" Target="https://github.com/Embedded-org/ACCOMPLISHMENTS/tree/master/RACE_CAPSTONE_PROJECT2"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129722" cy="945600"/>
          </a:xfrm>
        </p:spPr>
        <p:txBody>
          <a:bodyPr anchor="t">
            <a:noAutofit/>
          </a:bodyPr>
          <a:lstStyle/>
          <a:p>
            <a:pPr>
              <a:lnSpc>
                <a:spcPct val="100000"/>
              </a:lnSpc>
            </a:pPr>
            <a:r>
              <a:rPr lang="en-US" sz="2800" b="1" dirty="0">
                <a:cs typeface="Arial" panose="020B0604020202020204" pitchFamily="34" charset="0"/>
              </a:rPr>
              <a:t>Directional Analytics for Day Trading in Stock Market</a:t>
            </a:r>
            <a:r>
              <a:rPr lang="en-US" sz="2800" b="1" dirty="0">
                <a:solidFill>
                  <a:schemeClr val="accent2"/>
                </a:solidFill>
                <a:latin typeface="Calibri" panose="020F0502020204030204" pitchFamily="34" charset="0"/>
                <a:cs typeface="Calibri" panose="020F0502020204030204" pitchFamily="34" charset="0"/>
              </a:rPr>
              <a:t>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5" y="1068413"/>
            <a:ext cx="4038462"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Fundamental Analysis</a:t>
            </a:r>
          </a:p>
        </p:txBody>
      </p:sp>
      <p:graphicFrame>
        <p:nvGraphicFramePr>
          <p:cNvPr id="3" name="Table 2">
            <a:extLst>
              <a:ext uri="{FF2B5EF4-FFF2-40B4-BE49-F238E27FC236}">
                <a16:creationId xmlns:a16="http://schemas.microsoft.com/office/drawing/2014/main" id="{28FBBBAA-954A-4D9D-B386-88776752F171}"/>
              </a:ext>
            </a:extLst>
          </p:cNvPr>
          <p:cNvGraphicFramePr>
            <a:graphicFrameLocks noGrp="1"/>
          </p:cNvGraphicFramePr>
          <p:nvPr>
            <p:extLst>
              <p:ext uri="{D42A27DB-BD31-4B8C-83A1-F6EECF244321}">
                <p14:modId xmlns:p14="http://schemas.microsoft.com/office/powerpoint/2010/main" val="3849728863"/>
              </p:ext>
            </p:extLst>
          </p:nvPr>
        </p:nvGraphicFramePr>
        <p:xfrm>
          <a:off x="781879" y="1550504"/>
          <a:ext cx="10827024" cy="4626462"/>
        </p:xfrm>
        <a:graphic>
          <a:graphicData uri="http://schemas.openxmlformats.org/drawingml/2006/table">
            <a:tbl>
              <a:tblPr firstRow="1" firstCol="1" bandRow="1"/>
              <a:tblGrid>
                <a:gridCol w="1846926">
                  <a:extLst>
                    <a:ext uri="{9D8B030D-6E8A-4147-A177-3AD203B41FA5}">
                      <a16:colId xmlns:a16="http://schemas.microsoft.com/office/drawing/2014/main" val="3359240035"/>
                    </a:ext>
                  </a:extLst>
                </a:gridCol>
                <a:gridCol w="1757902">
                  <a:extLst>
                    <a:ext uri="{9D8B030D-6E8A-4147-A177-3AD203B41FA5}">
                      <a16:colId xmlns:a16="http://schemas.microsoft.com/office/drawing/2014/main" val="570607783"/>
                    </a:ext>
                  </a:extLst>
                </a:gridCol>
                <a:gridCol w="1805549">
                  <a:extLst>
                    <a:ext uri="{9D8B030D-6E8A-4147-A177-3AD203B41FA5}">
                      <a16:colId xmlns:a16="http://schemas.microsoft.com/office/drawing/2014/main" val="877690339"/>
                    </a:ext>
                  </a:extLst>
                </a:gridCol>
                <a:gridCol w="1805549">
                  <a:extLst>
                    <a:ext uri="{9D8B030D-6E8A-4147-A177-3AD203B41FA5}">
                      <a16:colId xmlns:a16="http://schemas.microsoft.com/office/drawing/2014/main" val="3976981633"/>
                    </a:ext>
                  </a:extLst>
                </a:gridCol>
                <a:gridCol w="1805549">
                  <a:extLst>
                    <a:ext uri="{9D8B030D-6E8A-4147-A177-3AD203B41FA5}">
                      <a16:colId xmlns:a16="http://schemas.microsoft.com/office/drawing/2014/main" val="3760377568"/>
                    </a:ext>
                  </a:extLst>
                </a:gridCol>
                <a:gridCol w="1805549">
                  <a:extLst>
                    <a:ext uri="{9D8B030D-6E8A-4147-A177-3AD203B41FA5}">
                      <a16:colId xmlns:a16="http://schemas.microsoft.com/office/drawing/2014/main" val="743144353"/>
                    </a:ext>
                  </a:extLst>
                </a:gridCol>
              </a:tblGrid>
              <a:tr h="478764">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80082355"/>
                  </a:ext>
                </a:extLst>
              </a:tr>
              <a:tr h="225876">
                <a:tc gridSpan="6">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14807582"/>
                  </a:ext>
                </a:extLst>
              </a:tr>
              <a:tr h="225876">
                <a:tc>
                  <a:txBody>
                    <a:bodyPr/>
                    <a:lstStyle/>
                    <a:p>
                      <a:pPr marL="0" marR="0">
                        <a:lnSpc>
                          <a:spcPct val="150000"/>
                        </a:lnSpc>
                        <a:spcBef>
                          <a:spcPts val="0"/>
                        </a:spcBef>
                        <a:spcAft>
                          <a:spcPts val="0"/>
                        </a:spcAft>
                      </a:pPr>
                      <a:r>
                        <a:rPr lang="en-IN" sz="100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7,729.64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8,834.31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10,342.20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10,055.18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9,195.99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6066921"/>
                  </a:ext>
                </a:extLst>
              </a:tr>
              <a:tr h="225876">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4037727"/>
                  </a:ext>
                </a:extLst>
              </a:tr>
              <a:tr h="22587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25.89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25.83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25.80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25.78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25.73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5620432"/>
                  </a:ext>
                </a:extLst>
              </a:tr>
              <a:tr h="225876">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0550020"/>
                  </a:ext>
                </a:extLst>
              </a:tr>
              <a:tr h="22587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74.11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74.27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6961729"/>
                  </a:ext>
                </a:extLst>
              </a:tr>
              <a:tr h="478764">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09969916"/>
                  </a:ext>
                </a:extLst>
              </a:tr>
              <a:tr h="225876">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91470328"/>
                  </a:ext>
                </a:extLst>
              </a:tr>
              <a:tr h="22587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17,486.73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21,078.17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26,257.32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31,116.53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36,961.36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527363"/>
                  </a:ext>
                </a:extLst>
              </a:tr>
              <a:tr h="478764">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33.69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38.70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47.89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56.44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66.65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1396434"/>
                  </a:ext>
                </a:extLst>
              </a:tr>
              <a:tr h="226770">
                <a:tc gridSpan="6">
                  <a:txBody>
                    <a:bodyPr/>
                    <a:lstStyle/>
                    <a:p>
                      <a:pPr marL="0" marR="0">
                        <a:lnSpc>
                          <a:spcPct val="150000"/>
                        </a:lnSpc>
                        <a:spcBef>
                          <a:spcPts val="0"/>
                        </a:spcBef>
                        <a:spcAft>
                          <a:spcPts val="0"/>
                        </a:spcAft>
                      </a:pPr>
                      <a:r>
                        <a:rPr lang="en-IN" sz="1000" b="1" i="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7080966"/>
                  </a:ext>
                </a:extLst>
              </a:tr>
              <a:tr h="478764">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4620948"/>
                  </a:ext>
                </a:extLst>
              </a:tr>
              <a:tr h="22587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5251231"/>
                  </a:ext>
                </a:extLst>
              </a:tr>
              <a:tr h="225876">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6824377"/>
                  </a:ext>
                </a:extLst>
              </a:tr>
              <a:tr h="225876">
                <a:tc>
                  <a:txBody>
                    <a:bodyPr/>
                    <a:lstStyle/>
                    <a:p>
                      <a:pPr marL="0" marR="0">
                        <a:lnSpc>
                          <a:spcPct val="150000"/>
                        </a:lnSpc>
                        <a:spcBef>
                          <a:spcPts val="0"/>
                        </a:spcBef>
                        <a:spcAft>
                          <a:spcPts val="0"/>
                        </a:spcAft>
                      </a:pPr>
                      <a:r>
                        <a:rPr lang="en-IN" sz="100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123,062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81,818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87,940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121,273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155,386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204226"/>
                  </a:ext>
                </a:extLst>
              </a:tr>
            </a:tbl>
          </a:graphicData>
        </a:graphic>
      </p:graphicFrame>
    </p:spTree>
    <p:extLst>
      <p:ext uri="{BB962C8B-B14F-4D97-AF65-F5344CB8AC3E}">
        <p14:creationId xmlns:p14="http://schemas.microsoft.com/office/powerpoint/2010/main" val="2007434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KOTAK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ADX-Upper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1970.16</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704569"/>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close price of KOTAK stock is 1944.20 which means KOTAK stock is showing a sideways trend but may soon show upward trend.</a:t>
            </a:r>
            <a:endParaRPr lang="en-US" sz="1800" dirty="0">
              <a:effectLst/>
              <a:latin typeface="Times New Roman" panose="02020603050405020304" pitchFamily="18" charset="0"/>
              <a:ea typeface="Times New Roman" panose="02020603050405020304" pitchFamily="18" charset="0"/>
            </a:endParaRPr>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ADX-Lower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1854.60</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RSI-60.33</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RSI is indicating that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MACD 25.42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Moving Average Convergence Divergence is indicating that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Stochastic76.32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effectLst/>
                <a:latin typeface="Times New Roman" panose="02020603050405020304" pitchFamily="18" charset="0"/>
                <a:ea typeface="Times New Roman" panose="02020603050405020304" pitchFamily="18" charset="0"/>
              </a:rPr>
              <a:t>Stochastic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is indicating that KOTAK stock is showing an upward trend.</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ADX- 37.66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ADX is quite less meaning it will show a strong upward or downward trend.</a:t>
            </a:r>
          </a:p>
        </p:txBody>
      </p:sp>
    </p:spTree>
    <p:extLst>
      <p:ext uri="{BB962C8B-B14F-4D97-AF65-F5344CB8AC3E}">
        <p14:creationId xmlns:p14="http://schemas.microsoft.com/office/powerpoint/2010/main" val="1196447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4" y="1068413"/>
            <a:ext cx="4502287"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KOTAK Stock Fundamental Analysis</a:t>
            </a:r>
          </a:p>
        </p:txBody>
      </p:sp>
      <p:graphicFrame>
        <p:nvGraphicFramePr>
          <p:cNvPr id="4" name="Table 3">
            <a:extLst>
              <a:ext uri="{FF2B5EF4-FFF2-40B4-BE49-F238E27FC236}">
                <a16:creationId xmlns:a16="http://schemas.microsoft.com/office/drawing/2014/main" id="{FF8F798E-9D58-4A00-9CAF-A664065D3926}"/>
              </a:ext>
            </a:extLst>
          </p:cNvPr>
          <p:cNvGraphicFramePr>
            <a:graphicFrameLocks noGrp="1"/>
          </p:cNvGraphicFramePr>
          <p:nvPr>
            <p:extLst>
              <p:ext uri="{D42A27DB-BD31-4B8C-83A1-F6EECF244321}">
                <p14:modId xmlns:p14="http://schemas.microsoft.com/office/powerpoint/2010/main" val="441729781"/>
              </p:ext>
            </p:extLst>
          </p:nvPr>
        </p:nvGraphicFramePr>
        <p:xfrm>
          <a:off x="423702" y="1489306"/>
          <a:ext cx="11344596" cy="4777520"/>
        </p:xfrm>
        <a:graphic>
          <a:graphicData uri="http://schemas.openxmlformats.org/drawingml/2006/table">
            <a:tbl>
              <a:tblPr firstRow="1" firstCol="1" bandRow="1"/>
              <a:tblGrid>
                <a:gridCol w="2057953">
                  <a:extLst>
                    <a:ext uri="{9D8B030D-6E8A-4147-A177-3AD203B41FA5}">
                      <a16:colId xmlns:a16="http://schemas.microsoft.com/office/drawing/2014/main" val="3920023776"/>
                    </a:ext>
                  </a:extLst>
                </a:gridCol>
                <a:gridCol w="1833020">
                  <a:extLst>
                    <a:ext uri="{9D8B030D-6E8A-4147-A177-3AD203B41FA5}">
                      <a16:colId xmlns:a16="http://schemas.microsoft.com/office/drawing/2014/main" val="3114198132"/>
                    </a:ext>
                  </a:extLst>
                </a:gridCol>
                <a:gridCol w="1886109">
                  <a:extLst>
                    <a:ext uri="{9D8B030D-6E8A-4147-A177-3AD203B41FA5}">
                      <a16:colId xmlns:a16="http://schemas.microsoft.com/office/drawing/2014/main" val="2621318453"/>
                    </a:ext>
                  </a:extLst>
                </a:gridCol>
                <a:gridCol w="1886109">
                  <a:extLst>
                    <a:ext uri="{9D8B030D-6E8A-4147-A177-3AD203B41FA5}">
                      <a16:colId xmlns:a16="http://schemas.microsoft.com/office/drawing/2014/main" val="3902740508"/>
                    </a:ext>
                  </a:extLst>
                </a:gridCol>
                <a:gridCol w="1886109">
                  <a:extLst>
                    <a:ext uri="{9D8B030D-6E8A-4147-A177-3AD203B41FA5}">
                      <a16:colId xmlns:a16="http://schemas.microsoft.com/office/drawing/2014/main" val="84354183"/>
                    </a:ext>
                  </a:extLst>
                </a:gridCol>
                <a:gridCol w="1795296">
                  <a:extLst>
                    <a:ext uri="{9D8B030D-6E8A-4147-A177-3AD203B41FA5}">
                      <a16:colId xmlns:a16="http://schemas.microsoft.com/office/drawing/2014/main" val="1730649462"/>
                    </a:ext>
                  </a:extLst>
                </a:gridCol>
              </a:tblGrid>
              <a:tr h="494396">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293233695"/>
                  </a:ext>
                </a:extLst>
              </a:tr>
              <a:tr h="233251">
                <a:tc gridSpan="6">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42088591"/>
                  </a:ext>
                </a:extLst>
              </a:tr>
              <a:tr h="233251">
                <a:tc>
                  <a:txBody>
                    <a:bodyPr/>
                    <a:lstStyle/>
                    <a:p>
                      <a:pPr marL="0" marR="0">
                        <a:lnSpc>
                          <a:spcPct val="150000"/>
                        </a:lnSpc>
                        <a:spcBef>
                          <a:spcPts val="0"/>
                        </a:spcBef>
                        <a:spcAft>
                          <a:spcPts val="0"/>
                        </a:spcAft>
                      </a:pPr>
                      <a:r>
                        <a:rPr lang="en-IN" sz="100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1,641.92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2,032.01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2,131.36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2,767.40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2,071.15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44164582"/>
                  </a:ext>
                </a:extLst>
              </a:tr>
              <a:tr h="233251">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29240196"/>
                  </a:ext>
                </a:extLst>
              </a:tr>
              <a:tr h="233251">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26.00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26.00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25.99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25.98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25.97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530034"/>
                  </a:ext>
                </a:extLst>
              </a:tr>
              <a:tr h="233251">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43860426"/>
                  </a:ext>
                </a:extLst>
              </a:tr>
              <a:tr h="233251">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74.00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74.00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74.01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74.02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74.03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708705"/>
                  </a:ext>
                </a:extLst>
              </a:tr>
              <a:tr h="494396">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633555628"/>
                  </a:ext>
                </a:extLst>
              </a:tr>
              <a:tr h="233251">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55700192"/>
                  </a:ext>
                </a:extLst>
              </a:tr>
              <a:tr h="233251">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4,084.30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4,865.33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5,947.18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6,964.84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8,572.69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3336611"/>
                  </a:ext>
                </a:extLst>
              </a:tr>
              <a:tr h="49439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21.43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25.49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30.88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34.94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42.99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2067037"/>
                  </a:ext>
                </a:extLst>
              </a:tr>
              <a:tr h="234175">
                <a:tc gridSpan="6">
                  <a:txBody>
                    <a:bodyPr/>
                    <a:lstStyle/>
                    <a:p>
                      <a:pPr marL="0" marR="0">
                        <a:lnSpc>
                          <a:spcPct val="150000"/>
                        </a:lnSpc>
                        <a:spcBef>
                          <a:spcPts val="0"/>
                        </a:spcBef>
                        <a:spcAft>
                          <a:spcPts val="0"/>
                        </a:spcAft>
                      </a:pPr>
                      <a:r>
                        <a:rPr lang="en-IN" sz="1000" b="1" i="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50793979"/>
                  </a:ext>
                </a:extLst>
              </a:tr>
              <a:tr h="49439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2,64,933.40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3,12,172.09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3,60,251.68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3,83,470.16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4,29,428.40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8193640"/>
                  </a:ext>
                </a:extLst>
              </a:tr>
              <a:tr h="233251">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2,64,933.40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3,12,172.09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3,60,251.68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3,83,470.16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4,29,428.40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1136055"/>
                  </a:ext>
                </a:extLst>
              </a:tr>
              <a:tr h="233251">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929285500"/>
                  </a:ext>
                </a:extLst>
              </a:tr>
              <a:tr h="233251">
                <a:tc>
                  <a:txBody>
                    <a:bodyPr/>
                    <a:lstStyle/>
                    <a:p>
                      <a:pPr marL="0" marR="0">
                        <a:lnSpc>
                          <a:spcPct val="150000"/>
                        </a:lnSpc>
                        <a:spcBef>
                          <a:spcPts val="0"/>
                        </a:spcBef>
                        <a:spcAft>
                          <a:spcPts val="0"/>
                        </a:spcAft>
                      </a:pPr>
                      <a:r>
                        <a:rPr lang="en-IN" sz="100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24,401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31,264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64,080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47,717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52,665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0177458"/>
                  </a:ext>
                </a:extLst>
              </a:tr>
            </a:tbl>
          </a:graphicData>
        </a:graphic>
      </p:graphicFrame>
    </p:spTree>
    <p:extLst>
      <p:ext uri="{BB962C8B-B14F-4D97-AF65-F5344CB8AC3E}">
        <p14:creationId xmlns:p14="http://schemas.microsoft.com/office/powerpoint/2010/main" val="2644960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SBI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ADX-Upper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582.40</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4829" y="3872709"/>
            <a:ext cx="3463838" cy="1704569"/>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close price of SBI stock is 575.05 which means SBI stock is showing a sideways trend but may soon show upward trend.</a:t>
            </a:r>
            <a:endParaRPr lang="en-US" sz="1800" dirty="0">
              <a:effectLst/>
              <a:latin typeface="Times New Roman" panose="02020603050405020304" pitchFamily="18" charset="0"/>
              <a:ea typeface="Times New Roman" panose="02020603050405020304" pitchFamily="18" charset="0"/>
            </a:endParaRPr>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ADX-Lower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505.09</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RSI-69.86</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RSI is indicating that SBI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MACD 14.07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Moving Average Convergence Divergence is indicating that SBI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Stochastic95.02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SBI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ADX- 30.53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304830" y="2178822"/>
            <a:ext cx="3463838"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SBI stock ADX is quite less meaning it will show a strong upward or downward trend.</a:t>
            </a:r>
          </a:p>
        </p:txBody>
      </p:sp>
    </p:spTree>
    <p:extLst>
      <p:ext uri="{BB962C8B-B14F-4D97-AF65-F5344CB8AC3E}">
        <p14:creationId xmlns:p14="http://schemas.microsoft.com/office/powerpoint/2010/main" val="2096882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4" y="1068413"/>
            <a:ext cx="4502287"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SBI Stock Fundamental Analysis</a:t>
            </a:r>
          </a:p>
        </p:txBody>
      </p:sp>
      <p:graphicFrame>
        <p:nvGraphicFramePr>
          <p:cNvPr id="3" name="Table 2">
            <a:extLst>
              <a:ext uri="{FF2B5EF4-FFF2-40B4-BE49-F238E27FC236}">
                <a16:creationId xmlns:a16="http://schemas.microsoft.com/office/drawing/2014/main" id="{80CD5605-25E6-4179-8C1C-0DAE96323FDE}"/>
              </a:ext>
            </a:extLst>
          </p:cNvPr>
          <p:cNvGraphicFramePr>
            <a:graphicFrameLocks noGrp="1"/>
          </p:cNvGraphicFramePr>
          <p:nvPr>
            <p:extLst>
              <p:ext uri="{D42A27DB-BD31-4B8C-83A1-F6EECF244321}">
                <p14:modId xmlns:p14="http://schemas.microsoft.com/office/powerpoint/2010/main" val="1235315659"/>
              </p:ext>
            </p:extLst>
          </p:nvPr>
        </p:nvGraphicFramePr>
        <p:xfrm>
          <a:off x="450577" y="1489306"/>
          <a:ext cx="11318090" cy="4750144"/>
        </p:xfrm>
        <a:graphic>
          <a:graphicData uri="http://schemas.openxmlformats.org/drawingml/2006/table">
            <a:tbl>
              <a:tblPr firstRow="1" firstCol="1" bandRow="1"/>
              <a:tblGrid>
                <a:gridCol w="1971797">
                  <a:extLst>
                    <a:ext uri="{9D8B030D-6E8A-4147-A177-3AD203B41FA5}">
                      <a16:colId xmlns:a16="http://schemas.microsoft.com/office/drawing/2014/main" val="1341301424"/>
                    </a:ext>
                  </a:extLst>
                </a:gridCol>
                <a:gridCol w="1635801">
                  <a:extLst>
                    <a:ext uri="{9D8B030D-6E8A-4147-A177-3AD203B41FA5}">
                      <a16:colId xmlns:a16="http://schemas.microsoft.com/office/drawing/2014/main" val="843198065"/>
                    </a:ext>
                  </a:extLst>
                </a:gridCol>
                <a:gridCol w="1927623">
                  <a:extLst>
                    <a:ext uri="{9D8B030D-6E8A-4147-A177-3AD203B41FA5}">
                      <a16:colId xmlns:a16="http://schemas.microsoft.com/office/drawing/2014/main" val="944629538"/>
                    </a:ext>
                  </a:extLst>
                </a:gridCol>
                <a:gridCol w="1927623">
                  <a:extLst>
                    <a:ext uri="{9D8B030D-6E8A-4147-A177-3AD203B41FA5}">
                      <a16:colId xmlns:a16="http://schemas.microsoft.com/office/drawing/2014/main" val="4045231100"/>
                    </a:ext>
                  </a:extLst>
                </a:gridCol>
                <a:gridCol w="1927623">
                  <a:extLst>
                    <a:ext uri="{9D8B030D-6E8A-4147-A177-3AD203B41FA5}">
                      <a16:colId xmlns:a16="http://schemas.microsoft.com/office/drawing/2014/main" val="3217690551"/>
                    </a:ext>
                  </a:extLst>
                </a:gridCol>
                <a:gridCol w="1927623">
                  <a:extLst>
                    <a:ext uri="{9D8B030D-6E8A-4147-A177-3AD203B41FA5}">
                      <a16:colId xmlns:a16="http://schemas.microsoft.com/office/drawing/2014/main" val="3370281490"/>
                    </a:ext>
                  </a:extLst>
                </a:gridCol>
              </a:tblGrid>
              <a:tr h="466102">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28785988"/>
                  </a:ext>
                </a:extLst>
              </a:tr>
              <a:tr h="219886">
                <a:tc gridSpan="6">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56839707"/>
                  </a:ext>
                </a:extLst>
              </a:tr>
              <a:tr h="219886">
                <a:tc>
                  <a:txBody>
                    <a:bodyPr/>
                    <a:lstStyle/>
                    <a:p>
                      <a:pPr marL="0" marR="0">
                        <a:lnSpc>
                          <a:spcPct val="150000"/>
                        </a:lnSpc>
                        <a:spcBef>
                          <a:spcPts val="0"/>
                        </a:spcBef>
                        <a:spcAft>
                          <a:spcPts val="0"/>
                        </a:spcAft>
                      </a:pPr>
                      <a:r>
                        <a:rPr lang="en-IN" sz="100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6,504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7,626.57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8,431.88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9,113.53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6,068.08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2038551"/>
                  </a:ext>
                </a:extLst>
              </a:tr>
              <a:tr h="219886">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08414940"/>
                  </a:ext>
                </a:extLst>
              </a:tr>
              <a:tr h="21988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57.62%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57.62%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57.60%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57.59%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57.57%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0116663"/>
                  </a:ext>
                </a:extLst>
              </a:tr>
              <a:tr h="219886">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10599903"/>
                  </a:ext>
                </a:extLst>
              </a:tr>
              <a:tr h="466102">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42.38%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42.38%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42.40%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42.41%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42.43%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2255025"/>
                  </a:ext>
                </a:extLst>
              </a:tr>
              <a:tr h="466102">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107773594"/>
                  </a:ext>
                </a:extLst>
              </a:tr>
              <a:tr h="219886">
                <a:tc gridSpan="6">
                  <a:txBody>
                    <a:bodyPr/>
                    <a:lstStyle/>
                    <a:p>
                      <a:pPr marL="0" marR="0">
                        <a:lnSpc>
                          <a:spcPct val="150000"/>
                        </a:lnSpc>
                        <a:spcBef>
                          <a:spcPts val="0"/>
                        </a:spcBef>
                        <a:spcAft>
                          <a:spcPts val="0"/>
                        </a:spcAft>
                      </a:pPr>
                      <a:r>
                        <a:rPr lang="en-US" sz="1000" b="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94739805"/>
                  </a:ext>
                </a:extLst>
              </a:tr>
              <a:tr h="21988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-6,547.45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862.23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14,488.11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20,410.47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31,675.98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3928538"/>
                  </a:ext>
                </a:extLst>
              </a:tr>
              <a:tr h="466102">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-7.34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0.97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16.23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22.87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35.49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8357456"/>
                  </a:ext>
                </a:extLst>
              </a:tr>
              <a:tr h="220774">
                <a:tc gridSpan="6">
                  <a:txBody>
                    <a:bodyPr/>
                    <a:lstStyle/>
                    <a:p>
                      <a:pPr marL="0" marR="0">
                        <a:lnSpc>
                          <a:spcPct val="150000"/>
                        </a:lnSpc>
                        <a:spcBef>
                          <a:spcPts val="0"/>
                        </a:spcBef>
                        <a:spcAft>
                          <a:spcPts val="0"/>
                        </a:spcAft>
                      </a:pPr>
                      <a:r>
                        <a:rPr lang="en-IN" sz="1000" b="1" i="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2019190"/>
                  </a:ext>
                </a:extLst>
              </a:tr>
              <a:tr h="466102">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34,54,752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36,80,914.25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39,51,393.92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45,34,429.63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49,87,597.41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22745423"/>
                  </a:ext>
                </a:extLst>
              </a:tr>
              <a:tr h="219886">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34,54,752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36,80,914.25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39,51,393.92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45,34,429.63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49,87,597.41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1890964"/>
                  </a:ext>
                </a:extLst>
              </a:tr>
              <a:tr h="219886">
                <a:tc gridSpan="6">
                  <a:txBody>
                    <a:bodyPr/>
                    <a:lstStyle/>
                    <a:p>
                      <a:pPr marL="0" marR="0">
                        <a:lnSpc>
                          <a:spcPct val="150000"/>
                        </a:lnSpc>
                        <a:spcBef>
                          <a:spcPts val="0"/>
                        </a:spcBef>
                        <a:spcAft>
                          <a:spcPts val="0"/>
                        </a:spcAft>
                      </a:pPr>
                      <a:r>
                        <a:rPr lang="en-IN" sz="1000" b="1">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15411262"/>
                  </a:ext>
                </a:extLst>
              </a:tr>
              <a:tr h="219886">
                <a:tc>
                  <a:txBody>
                    <a:bodyPr/>
                    <a:lstStyle/>
                    <a:p>
                      <a:pPr marL="0" marR="0">
                        <a:lnSpc>
                          <a:spcPct val="150000"/>
                        </a:lnSpc>
                        <a:spcBef>
                          <a:spcPts val="0"/>
                        </a:spcBef>
                        <a:spcAft>
                          <a:spcPts val="0"/>
                        </a:spcAft>
                      </a:pPr>
                      <a:r>
                        <a:rPr lang="en-IN" sz="90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195,289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225,512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254,315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a:effectLst/>
                          <a:latin typeface="Calibri" panose="020F0502020204030204" pitchFamily="34" charset="0"/>
                          <a:ea typeface="Times New Roman" panose="02020603050405020304" pitchFamily="18" charset="0"/>
                          <a:cs typeface="Times New Roman" panose="02020603050405020304" pitchFamily="18" charset="0"/>
                        </a:rPr>
                        <a:t>347,707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398,905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833625"/>
                  </a:ext>
                </a:extLst>
              </a:tr>
            </a:tbl>
          </a:graphicData>
        </a:graphic>
      </p:graphicFrame>
    </p:spTree>
    <p:extLst>
      <p:ext uri="{BB962C8B-B14F-4D97-AF65-F5344CB8AC3E}">
        <p14:creationId xmlns:p14="http://schemas.microsoft.com/office/powerpoint/2010/main" val="3871774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4" y="3636858"/>
            <a:ext cx="11050258" cy="258532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9" name="Picture 8">
            <a:extLst>
              <a:ext uri="{FF2B5EF4-FFF2-40B4-BE49-F238E27FC236}">
                <a16:creationId xmlns:a16="http://schemas.microsoft.com/office/drawing/2014/main" id="{E1770272-CE50-4849-9B97-42334332DDBD}"/>
              </a:ext>
            </a:extLst>
          </p:cNvPr>
          <p:cNvPicPr>
            <a:picLocks noChangeAspect="1"/>
          </p:cNvPicPr>
          <p:nvPr/>
        </p:nvPicPr>
        <p:blipFill>
          <a:blip r:embed="rId2"/>
          <a:stretch>
            <a:fillRect/>
          </a:stretch>
        </p:blipFill>
        <p:spPr>
          <a:xfrm>
            <a:off x="423333" y="1322366"/>
            <a:ext cx="11070426" cy="2015510"/>
          </a:xfrm>
          <a:prstGeom prst="rect">
            <a:avLst/>
          </a:prstGeom>
        </p:spPr>
      </p:pic>
    </p:spTree>
    <p:extLst>
      <p:ext uri="{BB962C8B-B14F-4D97-AF65-F5344CB8AC3E}">
        <p14:creationId xmlns:p14="http://schemas.microsoft.com/office/powerpoint/2010/main" val="4034714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3" y="3555426"/>
            <a:ext cx="11345333" cy="2666756"/>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7" name="Picture 6">
            <a:extLst>
              <a:ext uri="{FF2B5EF4-FFF2-40B4-BE49-F238E27FC236}">
                <a16:creationId xmlns:a16="http://schemas.microsoft.com/office/drawing/2014/main" id="{F3E9528A-C86E-465A-99F4-BCA176AF514E}"/>
              </a:ext>
            </a:extLst>
          </p:cNvPr>
          <p:cNvPicPr>
            <a:picLocks noChangeAspect="1"/>
          </p:cNvPicPr>
          <p:nvPr/>
        </p:nvPicPr>
        <p:blipFill>
          <a:blip r:embed="rId2"/>
          <a:stretch>
            <a:fillRect/>
          </a:stretch>
        </p:blipFill>
        <p:spPr>
          <a:xfrm>
            <a:off x="423332" y="1266100"/>
            <a:ext cx="11345334" cy="2050964"/>
          </a:xfrm>
          <a:prstGeom prst="rect">
            <a:avLst/>
          </a:prstGeom>
        </p:spPr>
      </p:pic>
    </p:spTree>
    <p:extLst>
      <p:ext uri="{BB962C8B-B14F-4D97-AF65-F5344CB8AC3E}">
        <p14:creationId xmlns:p14="http://schemas.microsoft.com/office/powerpoint/2010/main" val="933081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317695" y="3636868"/>
            <a:ext cx="11450971" cy="2585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4" name="Picture 3">
            <a:extLst>
              <a:ext uri="{FF2B5EF4-FFF2-40B4-BE49-F238E27FC236}">
                <a16:creationId xmlns:a16="http://schemas.microsoft.com/office/drawing/2014/main" id="{06137101-C3DB-4F60-B4DD-95745266B487}"/>
              </a:ext>
            </a:extLst>
          </p:cNvPr>
          <p:cNvPicPr>
            <a:picLocks noChangeAspect="1"/>
          </p:cNvPicPr>
          <p:nvPr/>
        </p:nvPicPr>
        <p:blipFill>
          <a:blip r:embed="rId2"/>
          <a:stretch>
            <a:fillRect/>
          </a:stretch>
        </p:blipFill>
        <p:spPr>
          <a:xfrm>
            <a:off x="317695" y="1232307"/>
            <a:ext cx="11450972" cy="2105568"/>
          </a:xfrm>
          <a:prstGeom prst="rect">
            <a:avLst/>
          </a:prstGeom>
        </p:spPr>
      </p:pic>
    </p:spTree>
    <p:extLst>
      <p:ext uri="{BB962C8B-B14F-4D97-AF65-F5344CB8AC3E}">
        <p14:creationId xmlns:p14="http://schemas.microsoft.com/office/powerpoint/2010/main" val="2070458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5" name="Picture 4">
            <a:extLst>
              <a:ext uri="{FF2B5EF4-FFF2-40B4-BE49-F238E27FC236}">
                <a16:creationId xmlns:a16="http://schemas.microsoft.com/office/drawing/2014/main" id="{D5957E26-95E4-42A0-9F65-C88AD9A4C8B7}"/>
              </a:ext>
            </a:extLst>
          </p:cNvPr>
          <p:cNvPicPr>
            <a:picLocks noChangeAspect="1"/>
          </p:cNvPicPr>
          <p:nvPr/>
        </p:nvPicPr>
        <p:blipFill>
          <a:blip r:embed="rId2"/>
          <a:stretch>
            <a:fillRect/>
          </a:stretch>
        </p:blipFill>
        <p:spPr>
          <a:xfrm>
            <a:off x="600274" y="1469859"/>
            <a:ext cx="1696394" cy="15752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116B2D6B-41A5-4B27-B3D0-6294EB6EE4FB}"/>
              </a:ext>
            </a:extLst>
          </p:cNvPr>
          <p:cNvSpPr txBox="1"/>
          <p:nvPr/>
        </p:nvSpPr>
        <p:spPr>
          <a:xfrm>
            <a:off x="3479769" y="1611140"/>
            <a:ext cx="8287205"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p:txBody>
      </p:sp>
      <p:pic>
        <p:nvPicPr>
          <p:cNvPr id="14" name="Picture 13">
            <a:extLst>
              <a:ext uri="{FF2B5EF4-FFF2-40B4-BE49-F238E27FC236}">
                <a16:creationId xmlns:a16="http://schemas.microsoft.com/office/drawing/2014/main" id="{FDECF7A0-4A7D-4883-A24F-C1A3900D4599}"/>
              </a:ext>
            </a:extLst>
          </p:cNvPr>
          <p:cNvPicPr>
            <a:picLocks noChangeAspect="1"/>
          </p:cNvPicPr>
          <p:nvPr/>
        </p:nvPicPr>
        <p:blipFill>
          <a:blip r:embed="rId3"/>
          <a:stretch>
            <a:fillRect/>
          </a:stretch>
        </p:blipFill>
        <p:spPr>
          <a:xfrm>
            <a:off x="414418" y="3286709"/>
            <a:ext cx="2921581" cy="923330"/>
          </a:xfrm>
          <a:prstGeom prst="rect">
            <a:avLst/>
          </a:prstGeom>
        </p:spPr>
      </p:pic>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4"/>
          <a:stretch>
            <a:fillRect/>
          </a:stretch>
        </p:blipFill>
        <p:spPr>
          <a:xfrm>
            <a:off x="425021" y="5469029"/>
            <a:ext cx="2660107" cy="489672"/>
          </a:xfrm>
          <a:prstGeom prst="rect">
            <a:avLst/>
          </a:prstGeom>
        </p:spPr>
      </p:pic>
      <p:cxnSp>
        <p:nvCxnSpPr>
          <p:cNvPr id="18" name="Straight Connector 17">
            <a:extLst>
              <a:ext uri="{FF2B5EF4-FFF2-40B4-BE49-F238E27FC236}">
                <a16:creationId xmlns:a16="http://schemas.microsoft.com/office/drawing/2014/main" id="{C02635DE-1266-47DF-AA60-CEA8B2E9E869}"/>
              </a:ext>
            </a:extLst>
          </p:cNvPr>
          <p:cNvCxnSpPr/>
          <p:nvPr/>
        </p:nvCxnSpPr>
        <p:spPr>
          <a:xfrm>
            <a:off x="3386667" y="1359243"/>
            <a:ext cx="0" cy="5004487"/>
          </a:xfrm>
          <a:prstGeom prst="line">
            <a:avLst/>
          </a:prstGeom>
          <a:ln>
            <a:solidFill>
              <a:schemeClr val="tx2"/>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64161E7-6191-4572-B0BA-8DA65F34BA39}"/>
              </a:ext>
            </a:extLst>
          </p:cNvPr>
          <p:cNvSpPr txBox="1"/>
          <p:nvPr/>
        </p:nvSpPr>
        <p:spPr>
          <a:xfrm>
            <a:off x="3481460" y="2594212"/>
            <a:ext cx="8287205" cy="2308324"/>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13 days,20 days,100 days, 200 days Simple moving averages were added in the data frame. conjointly enclosed were exponential moving averages for 7 days,13 days,20 days,100 days, and 200 days.1 day's previous lag values of volume is also added in as derived features. </a:t>
            </a:r>
          </a:p>
          <a:p>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and utilized as different feature variables for building the classification Models. Momentum, trend, volatility, volume indicators were added as feature variables.</a:t>
            </a:r>
          </a:p>
        </p:txBody>
      </p:sp>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spTree>
    <p:extLst>
      <p:ext uri="{BB962C8B-B14F-4D97-AF65-F5344CB8AC3E}">
        <p14:creationId xmlns:p14="http://schemas.microsoft.com/office/powerpoint/2010/main" val="1105407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923330"/>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KOTAK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SBI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Tree>
    <p:extLst>
      <p:ext uri="{BB962C8B-B14F-4D97-AF65-F5344CB8AC3E}">
        <p14:creationId xmlns:p14="http://schemas.microsoft.com/office/powerpoint/2010/main" val="1002561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id="{37F06B10-F2B9-45AE-BAEE-3A25BDC40F60}"/>
              </a:ext>
            </a:extLst>
          </p:cNvPr>
          <p:cNvGrpSpPr/>
          <p:nvPr/>
        </p:nvGrpSpPr>
        <p:grpSpPr>
          <a:xfrm>
            <a:off x="260025" y="1711930"/>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 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id="{48C572D2-FF82-4F09-A87C-3D3A60EF1C3D}"/>
              </a:ext>
            </a:extLst>
          </p:cNvPr>
          <p:cNvGrpSpPr/>
          <p:nvPr/>
        </p:nvGrpSpPr>
        <p:grpSpPr>
          <a:xfrm>
            <a:off x="88384" y="2782244"/>
            <a:ext cx="5244336" cy="680781"/>
            <a:chOff x="1848112" y="1575921"/>
            <a:chExt cx="5244336" cy="680781"/>
          </a:xfrm>
        </p:grpSpPr>
        <p:sp>
          <p:nvSpPr>
            <p:cNvPr id="14" name="TextBox 13">
              <a:extLst>
                <a:ext uri="{FF2B5EF4-FFF2-40B4-BE49-F238E27FC236}">
                  <a16:creationId xmlns:a16="http://schemas.microsoft.com/office/drawing/2014/main"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id="{C66517ED-D341-498B-BF06-476933A43F6B}"/>
              </a:ext>
            </a:extLst>
          </p:cNvPr>
          <p:cNvGrpSpPr/>
          <p:nvPr/>
        </p:nvGrpSpPr>
        <p:grpSpPr>
          <a:xfrm>
            <a:off x="214288" y="5037016"/>
            <a:ext cx="4493778" cy="805558"/>
            <a:chOff x="1830629" y="1575337"/>
            <a:chExt cx="5282581" cy="805558"/>
          </a:xfrm>
        </p:grpSpPr>
        <p:sp>
          <p:nvSpPr>
            <p:cNvPr id="18" name="TextBox 17">
              <a:extLst>
                <a:ext uri="{FF2B5EF4-FFF2-40B4-BE49-F238E27FC236}">
                  <a16:creationId xmlns:a16="http://schemas.microsoft.com/office/drawing/2014/main"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4035939" y="1751347"/>
            <a:ext cx="3715984" cy="620982"/>
            <a:chOff x="366296" y="5072998"/>
            <a:chExt cx="5339298" cy="620982"/>
          </a:xfrm>
        </p:grpSpPr>
        <p:grpSp>
          <p:nvGrpSpPr>
            <p:cNvPr id="21" name="Group 20">
              <a:extLst>
                <a:ext uri="{FF2B5EF4-FFF2-40B4-BE49-F238E27FC236}">
                  <a16:creationId xmlns:a16="http://schemas.microsoft.com/office/drawing/2014/main"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id="{37F06B10-F2B9-45AE-BAEE-3A25BDC40F60}"/>
              </a:ext>
            </a:extLst>
          </p:cNvPr>
          <p:cNvGrpSpPr/>
          <p:nvPr/>
        </p:nvGrpSpPr>
        <p:grpSpPr>
          <a:xfrm>
            <a:off x="4000419" y="2793980"/>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Business Context | Monetary Impact</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Business Understanding </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33" name="Group 32">
            <a:extLst>
              <a:ext uri="{FF2B5EF4-FFF2-40B4-BE49-F238E27FC236}">
                <a16:creationId xmlns:a16="http://schemas.microsoft.com/office/drawing/2014/main" id="{C66517ED-D341-498B-BF06-476933A43F6B}"/>
              </a:ext>
            </a:extLst>
          </p:cNvPr>
          <p:cNvGrpSpPr/>
          <p:nvPr/>
        </p:nvGrpSpPr>
        <p:grpSpPr>
          <a:xfrm>
            <a:off x="7800032" y="1612732"/>
            <a:ext cx="3521867" cy="639740"/>
            <a:chOff x="1848112" y="1575921"/>
            <a:chExt cx="5319257" cy="639740"/>
          </a:xfrm>
        </p:grpSpPr>
        <p:sp>
          <p:nvSpPr>
            <p:cNvPr id="34" name="TextBox 33">
              <a:extLst>
                <a:ext uri="{FF2B5EF4-FFF2-40B4-BE49-F238E27FC236}">
                  <a16:creationId xmlns:a16="http://schemas.microsoft.com/office/drawing/2014/main" id="{7DDE46A4-1F4F-419B-85C6-1ABD9A677D50}"/>
                </a:ext>
              </a:extLst>
            </p:cNvPr>
            <p:cNvSpPr txBox="1"/>
            <p:nvPr/>
          </p:nvSpPr>
          <p:spPr>
            <a:xfrm>
              <a:off x="2659678" y="1969440"/>
              <a:ext cx="4507691"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Univariate | Bivariate | Hypothesis </a:t>
              </a:r>
              <a:r>
                <a:rPr lang="en-US" altLang="ko-KR" sz="1000" dirty="0">
                  <a:solidFill>
                    <a:schemeClr val="tx1">
                      <a:lumMod val="75000"/>
                      <a:lumOff val="25000"/>
                    </a:schemeClr>
                  </a:solidFill>
                  <a:latin typeface="+mj-lt"/>
                  <a:cs typeface="Arial" pitchFamily="34" charset="0"/>
                </a:rPr>
                <a:t> </a:t>
              </a:r>
            </a:p>
          </p:txBody>
        </p:sp>
        <p:sp>
          <p:nvSpPr>
            <p:cNvPr id="35" name="TextBox 34">
              <a:extLst>
                <a:ext uri="{FF2B5EF4-FFF2-40B4-BE49-F238E27FC236}">
                  <a16:creationId xmlns:a16="http://schemas.microsoft.com/office/drawing/2014/main" id="{190EC436-1B46-49D9-A7E4-ADECB5E929DF}"/>
                </a:ext>
              </a:extLst>
            </p:cNvPr>
            <p:cNvSpPr txBox="1"/>
            <p:nvPr/>
          </p:nvSpPr>
          <p:spPr>
            <a:xfrm>
              <a:off x="2581500" y="163780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Descriptive Analytics</a:t>
              </a:r>
              <a:endParaRPr lang="ko-KR" altLang="en-US" b="1" dirty="0">
                <a:solidFill>
                  <a:schemeClr val="tx1">
                    <a:lumMod val="75000"/>
                    <a:lumOff val="25000"/>
                  </a:schemeClr>
                </a:solidFill>
                <a:latin typeface="+mj-lt"/>
                <a:cs typeface="Arial" pitchFamily="34" charset="0"/>
              </a:endParaRPr>
            </a:p>
          </p:txBody>
        </p:sp>
        <p:sp>
          <p:nvSpPr>
            <p:cNvPr id="36" name="TextBox 35">
              <a:extLst>
                <a:ext uri="{FF2B5EF4-FFF2-40B4-BE49-F238E27FC236}">
                  <a16:creationId xmlns:a16="http://schemas.microsoft.com/office/drawing/2014/main" id="{CF831A6C-272F-4BDD-8F88-4227AAB90FB2}"/>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09</a:t>
              </a:r>
              <a:endParaRPr lang="ko-KR" altLang="en-US" sz="2800" b="1" dirty="0">
                <a:solidFill>
                  <a:schemeClr val="tx1">
                    <a:lumMod val="75000"/>
                    <a:lumOff val="25000"/>
                  </a:schemeClr>
                </a:solidFill>
                <a:latin typeface="+mj-lt"/>
                <a:cs typeface="Arial" pitchFamily="34" charset="0"/>
              </a:endParaRPr>
            </a:p>
          </p:txBody>
        </p:sp>
      </p:grpSp>
      <p:grpSp>
        <p:nvGrpSpPr>
          <p:cNvPr id="37" name="Group 36"/>
          <p:cNvGrpSpPr/>
          <p:nvPr/>
        </p:nvGrpSpPr>
        <p:grpSpPr>
          <a:xfrm>
            <a:off x="7833109" y="4398982"/>
            <a:ext cx="4172861" cy="891895"/>
            <a:chOff x="530900" y="5058886"/>
            <a:chExt cx="5383988" cy="891895"/>
          </a:xfrm>
        </p:grpSpPr>
        <p:grpSp>
          <p:nvGrpSpPr>
            <p:cNvPr id="38" name="Group 37">
              <a:extLst>
                <a:ext uri="{FF2B5EF4-FFF2-40B4-BE49-F238E27FC236}">
                  <a16:creationId xmlns:a16="http://schemas.microsoft.com/office/drawing/2014/main" id="{1DEE4032-D811-4C99-AE03-98362C887B64}"/>
                </a:ext>
              </a:extLst>
            </p:cNvPr>
            <p:cNvGrpSpPr/>
            <p:nvPr/>
          </p:nvGrpSpPr>
          <p:grpSpPr>
            <a:xfrm>
              <a:off x="530900" y="5058886"/>
              <a:ext cx="5383988" cy="891895"/>
              <a:chOff x="1848112" y="1575921"/>
              <a:chExt cx="5383988" cy="891895"/>
            </a:xfrm>
          </p:grpSpPr>
          <p:sp>
            <p:nvSpPr>
              <p:cNvPr id="40" name="TextBox 39">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41" name="TextBox 40">
                <a:extLst>
                  <a:ext uri="{FF2B5EF4-FFF2-40B4-BE49-F238E27FC236}">
                    <a16:creationId xmlns:a16="http://schemas.microsoft.com/office/drawing/2014/main" id="{3DFCC804-6C1D-4C67-B274-1978635DA6F9}"/>
                  </a:ext>
                </a:extLst>
              </p:cNvPr>
              <p:cNvSpPr txBox="1"/>
              <p:nvPr/>
            </p:nvSpPr>
            <p:spPr>
              <a:xfrm>
                <a:off x="2501685" y="161877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Suggestions and Conclusions</a:t>
                </a:r>
                <a:endParaRPr lang="ko-KR" altLang="en-US" b="1" dirty="0">
                  <a:solidFill>
                    <a:schemeClr val="tx1">
                      <a:lumMod val="75000"/>
                      <a:lumOff val="25000"/>
                    </a:schemeClr>
                  </a:solidFill>
                  <a:latin typeface="+mj-lt"/>
                  <a:cs typeface="Arial" pitchFamily="34" charset="0"/>
                </a:endParaRPr>
              </a:p>
            </p:txBody>
          </p:sp>
          <p:sp>
            <p:nvSpPr>
              <p:cNvPr id="42" name="TextBox 41">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12</a:t>
                </a:r>
                <a:endParaRPr lang="ko-KR" altLang="en-US" sz="2800" b="1" dirty="0">
                  <a:solidFill>
                    <a:schemeClr val="tx1">
                      <a:lumMod val="75000"/>
                      <a:lumOff val="25000"/>
                    </a:schemeClr>
                  </a:solidFill>
                  <a:latin typeface="+mj-lt"/>
                  <a:cs typeface="Arial" pitchFamily="34" charset="0"/>
                </a:endParaRPr>
              </a:p>
            </p:txBody>
          </p:sp>
        </p:grpSp>
        <p:sp>
          <p:nvSpPr>
            <p:cNvPr id="39" name="Rectangle 38"/>
            <p:cNvSpPr/>
            <p:nvPr/>
          </p:nvSpPr>
          <p:spPr>
            <a:xfrm>
              <a:off x="1196963" y="5448440"/>
              <a:ext cx="2468598" cy="253916"/>
            </a:xfrm>
            <a:prstGeom prst="rect">
              <a:avLst/>
            </a:prstGeom>
          </p:spPr>
          <p:txBody>
            <a:bodyPr wrap="none">
              <a:spAutoFit/>
            </a:bodyPr>
            <a:lstStyle/>
            <a:p>
              <a:r>
                <a:rPr lang="en-US" sz="1050" dirty="0"/>
                <a:t>Insights  |  Next Step \| Future Scope </a:t>
              </a:r>
            </a:p>
          </p:txBody>
        </p:sp>
      </p:grpSp>
      <p:grpSp>
        <p:nvGrpSpPr>
          <p:cNvPr id="43" name="Group 42"/>
          <p:cNvGrpSpPr/>
          <p:nvPr/>
        </p:nvGrpSpPr>
        <p:grpSpPr>
          <a:xfrm>
            <a:off x="129892" y="3897108"/>
            <a:ext cx="5244336" cy="691368"/>
            <a:chOff x="530900" y="5058886"/>
            <a:chExt cx="5244336" cy="691368"/>
          </a:xfrm>
        </p:grpSpPr>
        <p:grpSp>
          <p:nvGrpSpPr>
            <p:cNvPr id="44" name="Group 43">
              <a:extLst>
                <a:ext uri="{FF2B5EF4-FFF2-40B4-BE49-F238E27FC236}">
                  <a16:creationId xmlns:a16="http://schemas.microsoft.com/office/drawing/2014/main"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682145" cy="253916"/>
            </a:xfrm>
            <a:prstGeom prst="rect">
              <a:avLst/>
            </a:prstGeom>
          </p:spPr>
          <p:txBody>
            <a:bodyPr wrap="none">
              <a:spAutoFit/>
            </a:bodyPr>
            <a:lstStyle/>
            <a:p>
              <a:r>
                <a:rPr lang="en-US" sz="1050" dirty="0"/>
                <a:t>Business Problem |  Analytics Solution </a:t>
              </a:r>
            </a:p>
          </p:txBody>
        </p:sp>
      </p:grpSp>
      <p:grpSp>
        <p:nvGrpSpPr>
          <p:cNvPr id="49" name="Group 48">
            <a:extLst>
              <a:ext uri="{FF2B5EF4-FFF2-40B4-BE49-F238E27FC236}">
                <a16:creationId xmlns:a16="http://schemas.microsoft.com/office/drawing/2014/main" id="{37F06B10-F2B9-45AE-BAEE-3A25BDC40F60}"/>
              </a:ext>
            </a:extLst>
          </p:cNvPr>
          <p:cNvGrpSpPr/>
          <p:nvPr/>
        </p:nvGrpSpPr>
        <p:grpSpPr>
          <a:xfrm>
            <a:off x="3925721" y="3912576"/>
            <a:ext cx="4825987" cy="644520"/>
            <a:chOff x="1848112" y="1575921"/>
            <a:chExt cx="5288345" cy="644520"/>
          </a:xfrm>
        </p:grpSpPr>
        <p:sp>
          <p:nvSpPr>
            <p:cNvPr id="50" name="TextBox 49"/>
            <p:cNvSpPr txBox="1"/>
            <p:nvPr/>
          </p:nvSpPr>
          <p:spPr>
            <a:xfrm>
              <a:off x="2628764" y="1966525"/>
              <a:ext cx="4507693"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Data Collection | Variables  </a:t>
              </a:r>
            </a:p>
          </p:txBody>
        </p:sp>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Understanding </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id="{37F06B10-F2B9-45AE-BAEE-3A25BDC40F60}"/>
              </a:ext>
            </a:extLst>
          </p:cNvPr>
          <p:cNvGrpSpPr/>
          <p:nvPr/>
        </p:nvGrpSpPr>
        <p:grpSpPr>
          <a:xfrm>
            <a:off x="4035939" y="4990383"/>
            <a:ext cx="3647069" cy="661562"/>
            <a:chOff x="1848112" y="1575921"/>
            <a:chExt cx="5307517" cy="661562"/>
          </a:xfrm>
        </p:grpSpPr>
        <p:sp>
          <p:nvSpPr>
            <p:cNvPr id="54" name="TextBox 53"/>
            <p:cNvSpPr txBox="1"/>
            <p:nvPr/>
          </p:nvSpPr>
          <p:spPr>
            <a:xfrm>
              <a:off x="2647937" y="1983567"/>
              <a:ext cx="4507692"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Pre-processing | Process \| Techniques </a:t>
              </a: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Preparation </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grpSp>
        <p:nvGrpSpPr>
          <p:cNvPr id="2" name="Group 1"/>
          <p:cNvGrpSpPr/>
          <p:nvPr/>
        </p:nvGrpSpPr>
        <p:grpSpPr>
          <a:xfrm>
            <a:off x="7800032" y="2497866"/>
            <a:ext cx="3801674" cy="635381"/>
            <a:chOff x="5576007" y="4046503"/>
            <a:chExt cx="5314026" cy="635381"/>
          </a:xfrm>
        </p:grpSpPr>
        <p:grpSp>
          <p:nvGrpSpPr>
            <p:cNvPr id="29" name="Group 28">
              <a:extLst>
                <a:ext uri="{FF2B5EF4-FFF2-40B4-BE49-F238E27FC236}">
                  <a16:creationId xmlns:a16="http://schemas.microsoft.com/office/drawing/2014/main" id="{48C572D2-FF82-4F09-A87C-3D3A60EF1C3D}"/>
                </a:ext>
              </a:extLst>
            </p:cNvPr>
            <p:cNvGrpSpPr/>
            <p:nvPr/>
          </p:nvGrpSpPr>
          <p:grpSpPr>
            <a:xfrm>
              <a:off x="5576007" y="4046503"/>
              <a:ext cx="5314026" cy="635381"/>
              <a:chOff x="1848112" y="1575921"/>
              <a:chExt cx="5314026" cy="635381"/>
            </a:xfrm>
          </p:grpSpPr>
          <p:sp>
            <p:nvSpPr>
              <p:cNvPr id="30" name="TextBox 29">
                <a:extLst>
                  <a:ext uri="{FF2B5EF4-FFF2-40B4-BE49-F238E27FC236}">
                    <a16:creationId xmlns:a16="http://schemas.microsoft.com/office/drawing/2014/main" id="{4C6F8FA6-DB08-4060-9832-77D337D2BF55}"/>
                  </a:ext>
                </a:extLst>
              </p:cNvPr>
              <p:cNvSpPr txBox="1"/>
              <p:nvPr/>
            </p:nvSpPr>
            <p:spPr>
              <a:xfrm>
                <a:off x="2654446" y="1965081"/>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Machine Learning | Model Evaluation |  Insights </a:t>
                </a:r>
              </a:p>
            </p:txBody>
          </p:sp>
          <p:sp>
            <p:nvSpPr>
              <p:cNvPr id="31" name="TextBox 30">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32" name="TextBox 31">
                <a:extLst>
                  <a:ext uri="{FF2B5EF4-FFF2-40B4-BE49-F238E27FC236}">
                    <a16:creationId xmlns:a16="http://schemas.microsoft.com/office/drawing/2014/main" id="{3E6D74D0-F347-4E58-A9D8-7E9536FAAEC3}"/>
                  </a:ext>
                </a:extLst>
              </p:cNvPr>
              <p:cNvSpPr txBox="1"/>
              <p:nvPr/>
            </p:nvSpPr>
            <p:spPr>
              <a:xfrm>
                <a:off x="1848112" y="1575921"/>
                <a:ext cx="958095"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10</a:t>
                </a:r>
                <a:endParaRPr lang="ko-KR" altLang="en-US" sz="2800" b="1" dirty="0">
                  <a:solidFill>
                    <a:schemeClr val="tx1">
                      <a:lumMod val="75000"/>
                      <a:lumOff val="25000"/>
                    </a:schemeClr>
                  </a:solidFill>
                  <a:latin typeface="+mj-lt"/>
                  <a:cs typeface="Arial" pitchFamily="34" charset="0"/>
                </a:endParaRPr>
              </a:p>
            </p:txBody>
          </p:sp>
        </p:grpSp>
        <p:sp>
          <p:nvSpPr>
            <p:cNvPr id="57" name="TextBox 56"/>
            <p:cNvSpPr txBox="1"/>
            <p:nvPr/>
          </p:nvSpPr>
          <p:spPr>
            <a:xfrm>
              <a:off x="6359644" y="4087908"/>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Modeling</a:t>
              </a:r>
              <a:endParaRPr lang="ko-KR" altLang="en-US" b="1" dirty="0">
                <a:solidFill>
                  <a:schemeClr val="tx1">
                    <a:lumMod val="75000"/>
                    <a:lumOff val="25000"/>
                  </a:schemeClr>
                </a:solidFill>
                <a:latin typeface="+mj-lt"/>
                <a:cs typeface="Arial" pitchFamily="34" charset="0"/>
              </a:endParaRPr>
            </a:p>
          </p:txBody>
        </p:sp>
      </p:grpSp>
      <p:grpSp>
        <p:nvGrpSpPr>
          <p:cNvPr id="62" name="Group 61"/>
          <p:cNvGrpSpPr/>
          <p:nvPr/>
        </p:nvGrpSpPr>
        <p:grpSpPr>
          <a:xfrm>
            <a:off x="7809398" y="3442821"/>
            <a:ext cx="4196572" cy="660470"/>
            <a:chOff x="5576007" y="4046503"/>
            <a:chExt cx="5291329" cy="660470"/>
          </a:xfrm>
        </p:grpSpPr>
        <p:grpSp>
          <p:nvGrpSpPr>
            <p:cNvPr id="63" name="Group 62">
              <a:extLst>
                <a:ext uri="{FF2B5EF4-FFF2-40B4-BE49-F238E27FC236}">
                  <a16:creationId xmlns:a16="http://schemas.microsoft.com/office/drawing/2014/main" id="{48C572D2-FF82-4F09-A87C-3D3A60EF1C3D}"/>
                </a:ext>
              </a:extLst>
            </p:cNvPr>
            <p:cNvGrpSpPr/>
            <p:nvPr/>
          </p:nvGrpSpPr>
          <p:grpSpPr>
            <a:xfrm>
              <a:off x="5576007" y="4046503"/>
              <a:ext cx="5291329" cy="660470"/>
              <a:chOff x="1848112" y="1575921"/>
              <a:chExt cx="5291329" cy="660470"/>
            </a:xfrm>
          </p:grpSpPr>
          <p:sp>
            <p:nvSpPr>
              <p:cNvPr id="65" name="TextBox 64">
                <a:extLst>
                  <a:ext uri="{FF2B5EF4-FFF2-40B4-BE49-F238E27FC236}">
                    <a16:creationId xmlns:a16="http://schemas.microsoft.com/office/drawing/2014/main" id="{4C6F8FA6-DB08-4060-9832-77D337D2BF55}"/>
                  </a:ext>
                </a:extLst>
              </p:cNvPr>
              <p:cNvSpPr txBox="1"/>
              <p:nvPr/>
            </p:nvSpPr>
            <p:spPr>
              <a:xfrm>
                <a:off x="2522754" y="1990170"/>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Applications |  Demo </a:t>
                </a:r>
              </a:p>
            </p:txBody>
          </p:sp>
          <p:sp>
            <p:nvSpPr>
              <p:cNvPr id="66" name="TextBox 65">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67" name="TextBox 66">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11</a:t>
                </a:r>
                <a:endParaRPr lang="ko-KR" altLang="en-US" sz="2800" b="1" dirty="0">
                  <a:solidFill>
                    <a:schemeClr val="tx1">
                      <a:lumMod val="75000"/>
                      <a:lumOff val="25000"/>
                    </a:schemeClr>
                  </a:solidFill>
                  <a:latin typeface="+mj-lt"/>
                  <a:cs typeface="Arial" pitchFamily="34" charset="0"/>
                </a:endParaRPr>
              </a:p>
            </p:txBody>
          </p:sp>
        </p:grpSp>
        <p:sp>
          <p:nvSpPr>
            <p:cNvPr id="64" name="TextBox 63"/>
            <p:cNvSpPr txBox="1"/>
            <p:nvPr/>
          </p:nvSpPr>
          <p:spPr>
            <a:xfrm>
              <a:off x="6250649" y="411658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 Deployment</a:t>
              </a:r>
              <a:endParaRPr lang="ko-KR" altLang="en-US" b="1" dirty="0">
                <a:solidFill>
                  <a:schemeClr val="tx1">
                    <a:lumMod val="75000"/>
                    <a:lumOff val="25000"/>
                  </a:schemeClr>
                </a:solidFill>
                <a:latin typeface="+mj-lt"/>
                <a:cs typeface="Arial" pitchFamily="34" charset="0"/>
              </a:endParaRPr>
            </a:p>
          </p:txBody>
        </p:sp>
      </p:grpSp>
      <p:grpSp>
        <p:nvGrpSpPr>
          <p:cNvPr id="68" name="Group 67"/>
          <p:cNvGrpSpPr/>
          <p:nvPr/>
        </p:nvGrpSpPr>
        <p:grpSpPr>
          <a:xfrm>
            <a:off x="7889978" y="5389152"/>
            <a:ext cx="3937507" cy="891173"/>
            <a:chOff x="486960" y="5059608"/>
            <a:chExt cx="5427928" cy="891173"/>
          </a:xfrm>
        </p:grpSpPr>
        <p:grpSp>
          <p:nvGrpSpPr>
            <p:cNvPr id="69" name="Group 68">
              <a:extLst>
                <a:ext uri="{FF2B5EF4-FFF2-40B4-BE49-F238E27FC236}">
                  <a16:creationId xmlns:a16="http://schemas.microsoft.com/office/drawing/2014/main" id="{1DEE4032-D811-4C99-AE03-98362C887B64}"/>
                </a:ext>
              </a:extLst>
            </p:cNvPr>
            <p:cNvGrpSpPr/>
            <p:nvPr/>
          </p:nvGrpSpPr>
          <p:grpSpPr>
            <a:xfrm>
              <a:off x="486960" y="5059608"/>
              <a:ext cx="5427928" cy="891173"/>
              <a:chOff x="1804172" y="1576643"/>
              <a:chExt cx="5427928" cy="891173"/>
            </a:xfrm>
          </p:grpSpPr>
          <p:sp>
            <p:nvSpPr>
              <p:cNvPr id="71" name="TextBox 70">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72" name="TextBox 71">
                <a:extLst>
                  <a:ext uri="{FF2B5EF4-FFF2-40B4-BE49-F238E27FC236}">
                    <a16:creationId xmlns:a16="http://schemas.microsoft.com/office/drawing/2014/main" id="{3DFCC804-6C1D-4C67-B274-1978635DA6F9}"/>
                  </a:ext>
                </a:extLst>
              </p:cNvPr>
              <p:cNvSpPr txBox="1"/>
              <p:nvPr/>
            </p:nvSpPr>
            <p:spPr>
              <a:xfrm>
                <a:off x="2516908" y="161928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Annexure </a:t>
                </a:r>
                <a:endParaRPr lang="ko-KR" altLang="en-US" b="1" dirty="0">
                  <a:solidFill>
                    <a:schemeClr val="tx1">
                      <a:lumMod val="75000"/>
                      <a:lumOff val="25000"/>
                    </a:schemeClr>
                  </a:solidFill>
                  <a:latin typeface="+mj-lt"/>
                  <a:cs typeface="Arial" pitchFamily="34" charset="0"/>
                </a:endParaRPr>
              </a:p>
            </p:txBody>
          </p:sp>
          <p:sp>
            <p:nvSpPr>
              <p:cNvPr id="73" name="TextBox 72">
                <a:extLst>
                  <a:ext uri="{FF2B5EF4-FFF2-40B4-BE49-F238E27FC236}">
                    <a16:creationId xmlns:a16="http://schemas.microsoft.com/office/drawing/2014/main" id="{7B7AC64B-48B2-4F4F-A626-7901145018C6}"/>
                  </a:ext>
                </a:extLst>
              </p:cNvPr>
              <p:cNvSpPr txBox="1"/>
              <p:nvPr/>
            </p:nvSpPr>
            <p:spPr>
              <a:xfrm>
                <a:off x="1804172" y="157664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13</a:t>
                </a:r>
                <a:endParaRPr lang="ko-KR" altLang="en-US" sz="2800" b="1" dirty="0">
                  <a:solidFill>
                    <a:schemeClr val="tx1">
                      <a:lumMod val="75000"/>
                      <a:lumOff val="25000"/>
                    </a:schemeClr>
                  </a:solidFill>
                  <a:latin typeface="+mj-lt"/>
                  <a:cs typeface="Arial" pitchFamily="34" charset="0"/>
                </a:endParaRPr>
              </a:p>
            </p:txBody>
          </p:sp>
        </p:grpSp>
        <p:sp>
          <p:nvSpPr>
            <p:cNvPr id="70" name="Rectangle 69"/>
            <p:cNvSpPr/>
            <p:nvPr/>
          </p:nvSpPr>
          <p:spPr>
            <a:xfrm>
              <a:off x="1158630" y="5459387"/>
              <a:ext cx="4101776" cy="253916"/>
            </a:xfrm>
            <a:prstGeom prst="rect">
              <a:avLst/>
            </a:prstGeom>
          </p:spPr>
          <p:txBody>
            <a:bodyPr wrap="none">
              <a:spAutoFit/>
            </a:bodyPr>
            <a:lstStyle/>
            <a:p>
              <a:r>
                <a:rPr lang="en-US" sz="1050" dirty="0"/>
                <a:t>References | Publications | Plagiarism Score</a:t>
              </a:r>
            </a:p>
          </p:txBody>
        </p:sp>
      </p:grpSp>
    </p:spTree>
    <p:extLst>
      <p:ext uri="{BB962C8B-B14F-4D97-AF65-F5344CB8AC3E}">
        <p14:creationId xmlns:p14="http://schemas.microsoft.com/office/powerpoint/2010/main" val="3248360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646331"/>
          </a:xfrm>
          <a:prstGeom prst="rect">
            <a:avLst/>
          </a:prstGeom>
          <a:solidFill>
            <a:schemeClr val="accent3">
              <a:lumMod val="40000"/>
              <a:lumOff val="60000"/>
            </a:schemeClr>
          </a:solidFill>
        </p:spPr>
        <p:txBody>
          <a:bodyPr wrap="square">
            <a:spAutoFit/>
          </a:bodyPr>
          <a:lstStyle/>
          <a:p>
            <a:r>
              <a:rPr lang="en-IN" sz="1800" dirty="0">
                <a:effectLst/>
                <a:ea typeface="Calibri" panose="020F0502020204030204" pitchFamily="34" charset="0"/>
              </a:rPr>
              <a:t>Scatter plot of Feature variables and Close price for HDFC Stock</a:t>
            </a:r>
            <a:endParaRPr lang="en-US" dirty="0"/>
          </a:p>
        </p:txBody>
      </p:sp>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ea typeface="Calibri" panose="020F0502020204030204" pitchFamily="34" charset="0"/>
              </a:rPr>
              <a:t>Scatter plot of Feature variables and Close price for KOTAK Stock</a:t>
            </a:r>
            <a:endParaRPr lang="en-US" sz="1800" dirty="0">
              <a:effectLst/>
              <a:ea typeface="Times New Roman" panose="02020603050405020304" pitchFamily="18" charset="0"/>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mj-lt"/>
                <a:ea typeface="Calibri" panose="020F0502020204030204" pitchFamily="34" charset="0"/>
              </a:rPr>
              <a:t>Scatter plot of Feature variables and Close price for SBI Stock</a:t>
            </a:r>
            <a:endParaRPr lang="en-US" sz="1800" dirty="0">
              <a:effectLst/>
              <a:latin typeface="+mj-lt"/>
              <a:ea typeface="Times New Roman" panose="02020603050405020304" pitchFamily="18" charset="0"/>
            </a:endParaRPr>
          </a:p>
        </p:txBody>
      </p:sp>
      <p:pic>
        <p:nvPicPr>
          <p:cNvPr id="3" name="Picture 2">
            <a:extLst>
              <a:ext uri="{FF2B5EF4-FFF2-40B4-BE49-F238E27FC236}">
                <a16:creationId xmlns:a16="http://schemas.microsoft.com/office/drawing/2014/main" id="{83FADF59-CDBD-492D-BD31-0340A81FC514}"/>
              </a:ext>
            </a:extLst>
          </p:cNvPr>
          <p:cNvPicPr>
            <a:picLocks noChangeAspect="1"/>
          </p:cNvPicPr>
          <p:nvPr/>
        </p:nvPicPr>
        <p:blipFill>
          <a:blip r:embed="rId2"/>
          <a:stretch>
            <a:fillRect/>
          </a:stretch>
        </p:blipFill>
        <p:spPr>
          <a:xfrm>
            <a:off x="674954" y="1452808"/>
            <a:ext cx="2598333" cy="1453096"/>
          </a:xfrm>
          <a:prstGeom prst="rect">
            <a:avLst/>
          </a:prstGeom>
        </p:spPr>
      </p:pic>
      <p:pic>
        <p:nvPicPr>
          <p:cNvPr id="11" name="Picture 10">
            <a:extLst>
              <a:ext uri="{FF2B5EF4-FFF2-40B4-BE49-F238E27FC236}">
                <a16:creationId xmlns:a16="http://schemas.microsoft.com/office/drawing/2014/main" id="{124B3701-318A-4045-8F93-145DD5173C98}"/>
              </a:ext>
            </a:extLst>
          </p:cNvPr>
          <p:cNvPicPr>
            <a:picLocks noChangeAspect="1"/>
          </p:cNvPicPr>
          <p:nvPr/>
        </p:nvPicPr>
        <p:blipFill>
          <a:blip r:embed="rId3"/>
          <a:stretch>
            <a:fillRect/>
          </a:stretch>
        </p:blipFill>
        <p:spPr>
          <a:xfrm>
            <a:off x="674956" y="3136316"/>
            <a:ext cx="2598331" cy="1521919"/>
          </a:xfrm>
          <a:prstGeom prst="rect">
            <a:avLst/>
          </a:prstGeom>
        </p:spPr>
      </p:pic>
      <p:pic>
        <p:nvPicPr>
          <p:cNvPr id="5" name="Picture 4">
            <a:extLst>
              <a:ext uri="{FF2B5EF4-FFF2-40B4-BE49-F238E27FC236}">
                <a16:creationId xmlns:a16="http://schemas.microsoft.com/office/drawing/2014/main" id="{EB959101-B1E2-43CC-8B11-CA956D208081}"/>
              </a:ext>
            </a:extLst>
          </p:cNvPr>
          <p:cNvPicPr>
            <a:picLocks noChangeAspect="1"/>
          </p:cNvPicPr>
          <p:nvPr/>
        </p:nvPicPr>
        <p:blipFill>
          <a:blip r:embed="rId4"/>
          <a:stretch>
            <a:fillRect/>
          </a:stretch>
        </p:blipFill>
        <p:spPr>
          <a:xfrm>
            <a:off x="784483" y="4807439"/>
            <a:ext cx="2379274" cy="1472884"/>
          </a:xfrm>
          <a:prstGeom prst="rect">
            <a:avLst/>
          </a:prstGeom>
        </p:spPr>
      </p:pic>
    </p:spTree>
    <p:extLst>
      <p:ext uri="{BB962C8B-B14F-4D97-AF65-F5344CB8AC3E}">
        <p14:creationId xmlns:p14="http://schemas.microsoft.com/office/powerpoint/2010/main" val="1942099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a:cxnSpLocks/>
          </p:cNvCxnSpPr>
          <p:nvPr/>
        </p:nvCxnSpPr>
        <p:spPr>
          <a:xfrm>
            <a:off x="2811790" y="1484965"/>
            <a:ext cx="0" cy="47618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6BD51D9-2338-4429-96EC-F43C3DC980E6}"/>
              </a:ext>
            </a:extLst>
          </p:cNvPr>
          <p:cNvPicPr>
            <a:picLocks noChangeAspect="1"/>
          </p:cNvPicPr>
          <p:nvPr/>
        </p:nvPicPr>
        <p:blipFill>
          <a:blip r:embed="rId2"/>
          <a:stretch>
            <a:fillRect/>
          </a:stretch>
        </p:blipFill>
        <p:spPr>
          <a:xfrm>
            <a:off x="237355" y="2726356"/>
            <a:ext cx="2452833" cy="654316"/>
          </a:xfrm>
          <a:prstGeom prst="rect">
            <a:avLst/>
          </a:prstGeom>
        </p:spPr>
      </p:pic>
      <p:pic>
        <p:nvPicPr>
          <p:cNvPr id="8" name="Picture 7">
            <a:extLst>
              <a:ext uri="{FF2B5EF4-FFF2-40B4-BE49-F238E27FC236}">
                <a16:creationId xmlns:a16="http://schemas.microsoft.com/office/drawing/2014/main" id="{628B51A6-66C8-4572-8335-C0BD8F7881C9}"/>
              </a:ext>
            </a:extLst>
          </p:cNvPr>
          <p:cNvPicPr>
            <a:picLocks noChangeAspect="1"/>
          </p:cNvPicPr>
          <p:nvPr/>
        </p:nvPicPr>
        <p:blipFill>
          <a:blip r:embed="rId3"/>
          <a:stretch>
            <a:fillRect/>
          </a:stretch>
        </p:blipFill>
        <p:spPr>
          <a:xfrm>
            <a:off x="187805" y="3522149"/>
            <a:ext cx="2502383" cy="880710"/>
          </a:xfrm>
          <a:prstGeom prst="rect">
            <a:avLst/>
          </a:prstGeom>
        </p:spPr>
      </p:pic>
      <p:pic>
        <p:nvPicPr>
          <p:cNvPr id="10" name="Picture 9">
            <a:extLst>
              <a:ext uri="{FF2B5EF4-FFF2-40B4-BE49-F238E27FC236}">
                <a16:creationId xmlns:a16="http://schemas.microsoft.com/office/drawing/2014/main" id="{50DFD046-418B-480D-A4AF-78B9A6B8F114}"/>
              </a:ext>
            </a:extLst>
          </p:cNvPr>
          <p:cNvPicPr>
            <a:picLocks noChangeAspect="1"/>
          </p:cNvPicPr>
          <p:nvPr/>
        </p:nvPicPr>
        <p:blipFill>
          <a:blip r:embed="rId4"/>
          <a:stretch>
            <a:fillRect/>
          </a:stretch>
        </p:blipFill>
        <p:spPr>
          <a:xfrm>
            <a:off x="187805" y="4491497"/>
            <a:ext cx="2502377" cy="880708"/>
          </a:xfrm>
          <a:prstGeom prst="rect">
            <a:avLst/>
          </a:prstGeom>
        </p:spPr>
      </p:pic>
      <p:pic>
        <p:nvPicPr>
          <p:cNvPr id="11" name="Picture 10">
            <a:extLst>
              <a:ext uri="{FF2B5EF4-FFF2-40B4-BE49-F238E27FC236}">
                <a16:creationId xmlns:a16="http://schemas.microsoft.com/office/drawing/2014/main" id="{065610E7-A5D8-4460-9DC9-02338F714734}"/>
              </a:ext>
            </a:extLst>
          </p:cNvPr>
          <p:cNvPicPr>
            <a:picLocks noChangeAspect="1"/>
          </p:cNvPicPr>
          <p:nvPr/>
        </p:nvPicPr>
        <p:blipFill>
          <a:blip r:embed="rId5"/>
          <a:stretch>
            <a:fillRect/>
          </a:stretch>
        </p:blipFill>
        <p:spPr>
          <a:xfrm>
            <a:off x="92766" y="5377750"/>
            <a:ext cx="2597416" cy="651403"/>
          </a:xfrm>
          <a:prstGeom prst="rect">
            <a:avLst/>
          </a:prstGeom>
        </p:spPr>
      </p:pic>
      <p:sp>
        <p:nvSpPr>
          <p:cNvPr id="22" name="TextBox 21">
            <a:extLst>
              <a:ext uri="{FF2B5EF4-FFF2-40B4-BE49-F238E27FC236}">
                <a16:creationId xmlns:a16="http://schemas.microsoft.com/office/drawing/2014/main" id="{B99693CD-0403-4AC0-9242-C8F6FA7FFB27}"/>
              </a:ext>
            </a:extLst>
          </p:cNvPr>
          <p:cNvSpPr txBox="1"/>
          <p:nvPr/>
        </p:nvSpPr>
        <p:spPr>
          <a:xfrm>
            <a:off x="2933389" y="1769913"/>
            <a:ext cx="8819313"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Direction Detection by 6,10,14 days consecutive closing prices split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week on week</a:t>
            </a:r>
            <a:endParaRPr kumimoji="0" lang="en-US" i="0" u="none" strike="noStrike" kern="1200" cap="none" spc="0" normalizeH="0" baseline="0" noProof="0" dirty="0">
              <a:ln>
                <a:noFill/>
              </a:ln>
              <a:solidFill>
                <a:prstClr val="black"/>
              </a:solidFill>
              <a:effectLst/>
              <a:uLnTx/>
              <a:uFillTx/>
              <a:latin typeface="Roboto Slab"/>
              <a:ea typeface="+mn-ea"/>
              <a:cs typeface="+mn-cs"/>
            </a:endParaRPr>
          </a:p>
        </p:txBody>
      </p:sp>
      <p:sp>
        <p:nvSpPr>
          <p:cNvPr id="17" name="TextBox 16">
            <a:extLst>
              <a:ext uri="{FF2B5EF4-FFF2-40B4-BE49-F238E27FC236}">
                <a16:creationId xmlns:a16="http://schemas.microsoft.com/office/drawing/2014/main" id="{99D6DB36-3969-4CE6-9161-DFC899C79FDC}"/>
              </a:ext>
            </a:extLst>
          </p:cNvPr>
          <p:cNvSpPr txBox="1"/>
          <p:nvPr/>
        </p:nvSpPr>
        <p:spPr>
          <a:xfrm>
            <a:off x="397566" y="1769913"/>
            <a:ext cx="2292626" cy="923330"/>
          </a:xfrm>
          <a:prstGeom prst="rect">
            <a:avLst/>
          </a:prstGeom>
          <a:solidFill>
            <a:schemeClr val="accent1">
              <a:lumMod val="60000"/>
              <a:lumOff val="40000"/>
            </a:schemeClr>
          </a:solidFill>
          <a:ln>
            <a:solidFill>
              <a:schemeClr val="accent1">
                <a:lumMod val="40000"/>
                <a:lumOff val="60000"/>
              </a:schemeClr>
            </a:solidFill>
          </a:ln>
        </p:spPr>
        <p:txBody>
          <a:bodyPr wrap="square" rtlCol="0">
            <a:spAutoFit/>
          </a:bodyPr>
          <a:lstStyle/>
          <a:p>
            <a:r>
              <a:rPr lang="en-US" dirty="0">
                <a:highlight>
                  <a:srgbClr val="00FFFF"/>
                </a:highlight>
              </a:rPr>
              <a:t>Feature                Engineering       CLOSE      PRICE                 </a:t>
            </a:r>
          </a:p>
        </p:txBody>
      </p:sp>
      <p:sp>
        <p:nvSpPr>
          <p:cNvPr id="26" name="TextBox 25">
            <a:extLst>
              <a:ext uri="{FF2B5EF4-FFF2-40B4-BE49-F238E27FC236}">
                <a16:creationId xmlns:a16="http://schemas.microsoft.com/office/drawing/2014/main" id="{0E60AD13-2E2D-4147-86B4-D9DA921C9D75}"/>
              </a:ext>
            </a:extLst>
          </p:cNvPr>
          <p:cNvSpPr txBox="1"/>
          <p:nvPr/>
        </p:nvSpPr>
        <p:spPr>
          <a:xfrm>
            <a:off x="2917425" y="5351560"/>
            <a:ext cx="8851238"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Volume Indicators as Feature Variables on 0.5% percentage change of the closing price </a:t>
            </a:r>
          </a:p>
        </p:txBody>
      </p:sp>
      <p:sp>
        <p:nvSpPr>
          <p:cNvPr id="28" name="TextBox 27">
            <a:extLst>
              <a:ext uri="{FF2B5EF4-FFF2-40B4-BE49-F238E27FC236}">
                <a16:creationId xmlns:a16="http://schemas.microsoft.com/office/drawing/2014/main" id="{37378349-8B00-4077-B28E-F7D01B5112C5}"/>
              </a:ext>
            </a:extLst>
          </p:cNvPr>
          <p:cNvSpPr txBox="1"/>
          <p:nvPr/>
        </p:nvSpPr>
        <p:spPr>
          <a:xfrm>
            <a:off x="2933390" y="2698270"/>
            <a:ext cx="8835270"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Momentum Indicators as Feature Variables on 0.5% percentage change of the closing price </a:t>
            </a:r>
          </a:p>
        </p:txBody>
      </p:sp>
      <p:sp>
        <p:nvSpPr>
          <p:cNvPr id="30" name="TextBox 29">
            <a:extLst>
              <a:ext uri="{FF2B5EF4-FFF2-40B4-BE49-F238E27FC236}">
                <a16:creationId xmlns:a16="http://schemas.microsoft.com/office/drawing/2014/main" id="{51096976-C02A-4C65-B981-E9323AC89C21}"/>
              </a:ext>
            </a:extLst>
          </p:cNvPr>
          <p:cNvSpPr txBox="1"/>
          <p:nvPr/>
        </p:nvSpPr>
        <p:spPr>
          <a:xfrm>
            <a:off x="2917424" y="3576181"/>
            <a:ext cx="8835278"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Trend Indicators as Feature Variables on 0.5% percentage change of the closing price </a:t>
            </a:r>
          </a:p>
        </p:txBody>
      </p:sp>
      <p:sp>
        <p:nvSpPr>
          <p:cNvPr id="32" name="TextBox 31">
            <a:extLst>
              <a:ext uri="{FF2B5EF4-FFF2-40B4-BE49-F238E27FC236}">
                <a16:creationId xmlns:a16="http://schemas.microsoft.com/office/drawing/2014/main" id="{D9A0D015-19A2-4981-A5C2-DAA0B7792F74}"/>
              </a:ext>
            </a:extLst>
          </p:cNvPr>
          <p:cNvSpPr txBox="1"/>
          <p:nvPr/>
        </p:nvSpPr>
        <p:spPr>
          <a:xfrm>
            <a:off x="2933389" y="4383418"/>
            <a:ext cx="8819314"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volatility Indicators as Feature Variables on 0.5% percentage change of the closing price </a:t>
            </a:r>
          </a:p>
        </p:txBody>
      </p:sp>
    </p:spTree>
    <p:extLst>
      <p:ext uri="{BB962C8B-B14F-4D97-AF65-F5344CB8AC3E}">
        <p14:creationId xmlns:p14="http://schemas.microsoft.com/office/powerpoint/2010/main" val="312460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pic>
        <p:nvPicPr>
          <p:cNvPr id="4" name="Picture 3">
            <a:extLst>
              <a:ext uri="{FF2B5EF4-FFF2-40B4-BE49-F238E27FC236}">
                <a16:creationId xmlns:a16="http://schemas.microsoft.com/office/drawing/2014/main" id="{27891731-E8F5-4F83-A799-F8E9674D1761}"/>
              </a:ext>
            </a:extLst>
          </p:cNvPr>
          <p:cNvPicPr>
            <a:picLocks noChangeAspect="1"/>
          </p:cNvPicPr>
          <p:nvPr/>
        </p:nvPicPr>
        <p:blipFill>
          <a:blip r:embed="rId2"/>
          <a:stretch>
            <a:fillRect/>
          </a:stretch>
        </p:blipFill>
        <p:spPr>
          <a:xfrm>
            <a:off x="495486" y="1715462"/>
            <a:ext cx="10937172" cy="3798137"/>
          </a:xfrm>
          <a:prstGeom prst="rect">
            <a:avLst/>
          </a:prstGeom>
        </p:spPr>
      </p:pic>
    </p:spTree>
    <p:extLst>
      <p:ext uri="{BB962C8B-B14F-4D97-AF65-F5344CB8AC3E}">
        <p14:creationId xmlns:p14="http://schemas.microsoft.com/office/powerpoint/2010/main" val="28140624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a:off x="3603715" y="1049867"/>
            <a:ext cx="0" cy="5151306"/>
          </a:xfrm>
          <a:prstGeom prst="line">
            <a:avLst/>
          </a:prstGeom>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BF0F2B6F-B6DA-4C59-A1B6-3DE5A57F685A}"/>
              </a:ext>
            </a:extLst>
          </p:cNvPr>
          <p:cNvPicPr>
            <a:picLocks noChangeAspect="1"/>
          </p:cNvPicPr>
          <p:nvPr/>
        </p:nvPicPr>
        <p:blipFill>
          <a:blip r:embed="rId2"/>
          <a:stretch>
            <a:fillRect/>
          </a:stretch>
        </p:blipFill>
        <p:spPr>
          <a:xfrm>
            <a:off x="336675" y="1049867"/>
            <a:ext cx="2909232" cy="5427032"/>
          </a:xfrm>
          <a:prstGeom prst="rect">
            <a:avLst/>
          </a:prstGeom>
        </p:spPr>
      </p:pic>
      <p:sp>
        <p:nvSpPr>
          <p:cNvPr id="20" name="TextBox 19">
            <a:extLst>
              <a:ext uri="{FF2B5EF4-FFF2-40B4-BE49-F238E27FC236}">
                <a16:creationId xmlns:a16="http://schemas.microsoft.com/office/drawing/2014/main" id="{A249663E-4D93-4719-AFAE-378A5755AC3B}"/>
              </a:ext>
            </a:extLst>
          </p:cNvPr>
          <p:cNvSpPr txBox="1"/>
          <p:nvPr/>
        </p:nvSpPr>
        <p:spPr>
          <a:xfrm>
            <a:off x="3820765" y="1720840"/>
            <a:ext cx="7708622" cy="4247317"/>
          </a:xfrm>
          <a:prstGeom prst="rect">
            <a:avLst/>
          </a:prstGeom>
          <a:solidFill>
            <a:schemeClr val="accent3">
              <a:lumMod val="40000"/>
              <a:lumOff val="60000"/>
            </a:schemeClr>
          </a:solidFill>
        </p:spPr>
        <p:txBody>
          <a:bodyPr wrap="square">
            <a:spAutoFit/>
          </a:bodyPr>
          <a:lstStyle/>
          <a:p>
            <a:r>
              <a:rPr lang="en-IN" sz="1800" b="1" kern="1800"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Direction Detection by 6,10,14 days consecutive closing prices split week on week</a:t>
            </a:r>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RF has given the highest efficiency in prediction among all Modelling techniques. </a:t>
            </a:r>
          </a:p>
          <a:p>
            <a:pPr marL="342900" indent="-342900">
              <a:buFont typeface="+mj-lt"/>
              <a:buAutoNum type="arabicPeriod"/>
            </a:pPr>
            <a:endParaRPr lang="en-US" dirty="0"/>
          </a:p>
          <a:p>
            <a:pPr marL="342900" indent="-342900">
              <a:buFont typeface="+mj-lt"/>
              <a:buAutoNum type="arabicPeriod"/>
            </a:pPr>
            <a:r>
              <a:rPr lang="en-US" dirty="0"/>
              <a:t>It predicts upward, neutral and downward trend direction with reasonably good precision. </a:t>
            </a:r>
          </a:p>
          <a:p>
            <a:pPr marL="342900" indent="-342900">
              <a:buFont typeface="+mj-lt"/>
              <a:buAutoNum type="arabicPeriod"/>
            </a:pPr>
            <a:endParaRPr lang="en-US" dirty="0"/>
          </a:p>
          <a:p>
            <a:pPr marL="342900" indent="-342900">
              <a:buFont typeface="+mj-lt"/>
              <a:buAutoNum type="arabicPeriod"/>
            </a:pPr>
            <a:r>
              <a:rPr lang="en-US" dirty="0"/>
              <a:t>F1-score combining the precision and recall of a classifier into a single metric is also reasonably good. </a:t>
            </a:r>
          </a:p>
          <a:p>
            <a:pPr marL="342900" indent="-342900">
              <a:buFont typeface="+mj-lt"/>
              <a:buAutoNum type="arabicPeriod"/>
            </a:pPr>
            <a:endParaRPr lang="en-US" dirty="0"/>
          </a:p>
          <a:p>
            <a:pPr marL="342900" indent="-342900">
              <a:buFont typeface="+mj-lt"/>
              <a:buAutoNum type="arabicPeriod"/>
            </a:pPr>
            <a:r>
              <a:rPr lang="en-US" dirty="0"/>
              <a:t>This has been tested and proven with 6,10 and 14-days consecutive closing prices split week on week as 6,10 and 14 feature variables. </a:t>
            </a:r>
          </a:p>
        </p:txBody>
      </p:sp>
    </p:spTree>
    <p:extLst>
      <p:ext uri="{BB962C8B-B14F-4D97-AF65-F5344CB8AC3E}">
        <p14:creationId xmlns:p14="http://schemas.microsoft.com/office/powerpoint/2010/main" val="2325664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5160109" y="1315688"/>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D755898F-3C0E-4F0E-A735-0504B6434C2F}"/>
              </a:ext>
            </a:extLst>
          </p:cNvPr>
          <p:cNvPicPr>
            <a:picLocks noChangeAspect="1"/>
          </p:cNvPicPr>
          <p:nvPr/>
        </p:nvPicPr>
        <p:blipFill>
          <a:blip r:embed="rId2"/>
          <a:stretch>
            <a:fillRect/>
          </a:stretch>
        </p:blipFill>
        <p:spPr>
          <a:xfrm>
            <a:off x="423343" y="1484965"/>
            <a:ext cx="4621710" cy="4306235"/>
          </a:xfrm>
          <a:prstGeom prst="rect">
            <a:avLst/>
          </a:prstGeom>
        </p:spPr>
      </p:pic>
      <p:sp>
        <p:nvSpPr>
          <p:cNvPr id="12" name="TextBox 11">
            <a:extLst>
              <a:ext uri="{FF2B5EF4-FFF2-40B4-BE49-F238E27FC236}">
                <a16:creationId xmlns:a16="http://schemas.microsoft.com/office/drawing/2014/main" id="{9184D414-5922-4BBD-8AC1-FFD699B1F1F0}"/>
              </a:ext>
            </a:extLst>
          </p:cNvPr>
          <p:cNvSpPr txBox="1"/>
          <p:nvPr/>
        </p:nvSpPr>
        <p:spPr>
          <a:xfrm>
            <a:off x="5420139" y="1951672"/>
            <a:ext cx="6096000" cy="3139321"/>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LR has given considerably good accuracy score.</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trend and volatility indicators.</a:t>
            </a:r>
          </a:p>
          <a:p>
            <a:pPr marL="342900" indent="-342900">
              <a:buFont typeface="+mj-lt"/>
              <a:buAutoNum type="arabicPeriod"/>
            </a:pPr>
            <a:endParaRPr lang="en-US" dirty="0"/>
          </a:p>
          <a:p>
            <a:pPr marL="342900" indent="-342900">
              <a:buFont typeface="+mj-lt"/>
              <a:buAutoNum type="arabicPeriod"/>
            </a:pPr>
            <a:r>
              <a:rPr lang="en-US" dirty="0"/>
              <a:t> ROC AUC score has been considerably satisfactory. </a:t>
            </a:r>
          </a:p>
        </p:txBody>
      </p:sp>
    </p:spTree>
    <p:extLst>
      <p:ext uri="{BB962C8B-B14F-4D97-AF65-F5344CB8AC3E}">
        <p14:creationId xmlns:p14="http://schemas.microsoft.com/office/powerpoint/2010/main" val="3183748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5570927" y="1484965"/>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D2A42193-CEE7-4247-AB39-CBAA7244F0C9}"/>
              </a:ext>
            </a:extLst>
          </p:cNvPr>
          <p:cNvPicPr>
            <a:picLocks noChangeAspect="1"/>
          </p:cNvPicPr>
          <p:nvPr/>
        </p:nvPicPr>
        <p:blipFill>
          <a:blip r:embed="rId2"/>
          <a:stretch>
            <a:fillRect/>
          </a:stretch>
        </p:blipFill>
        <p:spPr>
          <a:xfrm>
            <a:off x="359159" y="1619458"/>
            <a:ext cx="5103844" cy="4624288"/>
          </a:xfrm>
          <a:prstGeom prst="rect">
            <a:avLst/>
          </a:prstGeom>
        </p:spPr>
      </p:pic>
      <p:sp>
        <p:nvSpPr>
          <p:cNvPr id="10" name="TextBox 9">
            <a:extLst>
              <a:ext uri="{FF2B5EF4-FFF2-40B4-BE49-F238E27FC236}">
                <a16:creationId xmlns:a16="http://schemas.microsoft.com/office/drawing/2014/main" id="{D8C6B20E-94EB-4DEA-9D5E-DC0F25D6269D}"/>
              </a:ext>
            </a:extLst>
          </p:cNvPr>
          <p:cNvSpPr txBox="1"/>
          <p:nvPr/>
        </p:nvSpPr>
        <p:spPr>
          <a:xfrm>
            <a:off x="5736841" y="1920063"/>
            <a:ext cx="6096000" cy="2862322"/>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342900" indent="-342900">
              <a:buFont typeface="+mj-lt"/>
              <a:buAutoNum type="arabicPeriod"/>
            </a:pPr>
            <a:endParaRPr lang="en-US" dirty="0"/>
          </a:p>
          <a:p>
            <a:pPr marL="342900" indent="-342900">
              <a:buFont typeface="+mj-lt"/>
              <a:buAutoNum type="arabicPeriod"/>
            </a:pPr>
            <a:r>
              <a:rPr lang="en-US" dirty="0"/>
              <a:t>RF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Recall and accuracy can be improved further for all especially for predicting upward direction trend.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 for all technical indicators.</a:t>
            </a:r>
          </a:p>
          <a:p>
            <a:endParaRPr lang="en-US" dirty="0"/>
          </a:p>
        </p:txBody>
      </p:sp>
    </p:spTree>
    <p:extLst>
      <p:ext uri="{BB962C8B-B14F-4D97-AF65-F5344CB8AC3E}">
        <p14:creationId xmlns:p14="http://schemas.microsoft.com/office/powerpoint/2010/main" val="2102069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a:off x="5923721" y="1325217"/>
            <a:ext cx="13252" cy="5053023"/>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4D91F793-6DE9-4240-835E-4B879F711797}"/>
              </a:ext>
            </a:extLst>
          </p:cNvPr>
          <p:cNvPicPr>
            <a:picLocks noChangeAspect="1"/>
          </p:cNvPicPr>
          <p:nvPr/>
        </p:nvPicPr>
        <p:blipFill>
          <a:blip r:embed="rId2"/>
          <a:stretch>
            <a:fillRect/>
          </a:stretch>
        </p:blipFill>
        <p:spPr>
          <a:xfrm>
            <a:off x="629234" y="1484965"/>
            <a:ext cx="5294487" cy="4775702"/>
          </a:xfrm>
          <a:prstGeom prst="rect">
            <a:avLst/>
          </a:prstGeom>
        </p:spPr>
      </p:pic>
      <p:sp>
        <p:nvSpPr>
          <p:cNvPr id="12" name="TextBox 11">
            <a:extLst>
              <a:ext uri="{FF2B5EF4-FFF2-40B4-BE49-F238E27FC236}">
                <a16:creationId xmlns:a16="http://schemas.microsoft.com/office/drawing/2014/main" id="{705108A9-6752-485A-90C6-61EE52B82B59}"/>
              </a:ext>
            </a:extLst>
          </p:cNvPr>
          <p:cNvSpPr txBox="1"/>
          <p:nvPr/>
        </p:nvSpPr>
        <p:spPr>
          <a:xfrm>
            <a:off x="6255029" y="1920063"/>
            <a:ext cx="5513638" cy="3693319"/>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XG Boost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momentum, trend and volatility  indicators.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7664489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6096000" y="1315688"/>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EFF57251-8D8D-4591-83EC-2A37AE43CFEB}"/>
              </a:ext>
            </a:extLst>
          </p:cNvPr>
          <p:cNvPicPr>
            <a:picLocks noChangeAspect="1"/>
          </p:cNvPicPr>
          <p:nvPr/>
        </p:nvPicPr>
        <p:blipFill>
          <a:blip r:embed="rId2"/>
          <a:stretch>
            <a:fillRect/>
          </a:stretch>
        </p:blipFill>
        <p:spPr>
          <a:xfrm>
            <a:off x="433917" y="1445929"/>
            <a:ext cx="5635650" cy="4763033"/>
          </a:xfrm>
          <a:prstGeom prst="rect">
            <a:avLst/>
          </a:prstGeom>
        </p:spPr>
      </p:pic>
      <p:sp>
        <p:nvSpPr>
          <p:cNvPr id="10" name="TextBox 9">
            <a:extLst>
              <a:ext uri="{FF2B5EF4-FFF2-40B4-BE49-F238E27FC236}">
                <a16:creationId xmlns:a16="http://schemas.microsoft.com/office/drawing/2014/main" id="{B6188256-C0B4-4FEE-A675-7ABDBFBBCF35}"/>
              </a:ext>
            </a:extLst>
          </p:cNvPr>
          <p:cNvSpPr txBox="1"/>
          <p:nvPr/>
        </p:nvSpPr>
        <p:spPr>
          <a:xfrm>
            <a:off x="6255025" y="1977000"/>
            <a:ext cx="5503057" cy="3693319"/>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LR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trend indicators.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1562585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flipH="1">
            <a:off x="5993353" y="1146411"/>
            <a:ext cx="31519" cy="5161624"/>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79005DCD-DF09-4B66-8DCF-E911A155BB58}"/>
              </a:ext>
            </a:extLst>
          </p:cNvPr>
          <p:cNvPicPr>
            <a:picLocks noChangeAspect="1"/>
          </p:cNvPicPr>
          <p:nvPr/>
        </p:nvPicPr>
        <p:blipFill>
          <a:blip r:embed="rId2"/>
          <a:stretch>
            <a:fillRect/>
          </a:stretch>
        </p:blipFill>
        <p:spPr>
          <a:xfrm>
            <a:off x="577225" y="1484964"/>
            <a:ext cx="5285860" cy="4842415"/>
          </a:xfrm>
          <a:prstGeom prst="rect">
            <a:avLst/>
          </a:prstGeom>
        </p:spPr>
      </p:pic>
      <p:sp>
        <p:nvSpPr>
          <p:cNvPr id="12" name="TextBox 11">
            <a:extLst>
              <a:ext uri="{FF2B5EF4-FFF2-40B4-BE49-F238E27FC236}">
                <a16:creationId xmlns:a16="http://schemas.microsoft.com/office/drawing/2014/main" id="{D3D8EDA7-5BAD-4828-A9DC-DC4A7ACC5356}"/>
              </a:ext>
            </a:extLst>
          </p:cNvPr>
          <p:cNvSpPr txBox="1"/>
          <p:nvPr/>
        </p:nvSpPr>
        <p:spPr>
          <a:xfrm>
            <a:off x="6155140" y="2428843"/>
            <a:ext cx="5459635" cy="3416320"/>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RF has given considerably good accuracy score.</a:t>
            </a:r>
          </a:p>
          <a:p>
            <a:pPr marL="342900" indent="-342900">
              <a:buFont typeface="+mj-lt"/>
              <a:buAutoNum type="arabicPeriod"/>
            </a:pPr>
            <a:endParaRPr lang="en-US" dirty="0"/>
          </a:p>
          <a:p>
            <a:pPr marL="342900" indent="-342900">
              <a:buFont typeface="+mj-lt"/>
              <a:buAutoNum type="arabicPeriod"/>
            </a:pPr>
            <a:r>
              <a:rPr lang="en-US" dirty="0"/>
              <a:t>Recall and accuracy can be improved further for all especially for recalling downward direction trend.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4122292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6405813" y="1345194"/>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702EA9FB-1544-4183-BC93-3ACCCE63F9E4}"/>
              </a:ext>
            </a:extLst>
          </p:cNvPr>
          <p:cNvPicPr>
            <a:picLocks noChangeAspect="1"/>
          </p:cNvPicPr>
          <p:nvPr/>
        </p:nvPicPr>
        <p:blipFill>
          <a:blip r:embed="rId2"/>
          <a:stretch>
            <a:fillRect/>
          </a:stretch>
        </p:blipFill>
        <p:spPr>
          <a:xfrm>
            <a:off x="500592" y="1484965"/>
            <a:ext cx="5732059" cy="4975352"/>
          </a:xfrm>
          <a:prstGeom prst="rect">
            <a:avLst/>
          </a:prstGeom>
        </p:spPr>
      </p:pic>
      <p:sp>
        <p:nvSpPr>
          <p:cNvPr id="10" name="TextBox 9">
            <a:extLst>
              <a:ext uri="{FF2B5EF4-FFF2-40B4-BE49-F238E27FC236}">
                <a16:creationId xmlns:a16="http://schemas.microsoft.com/office/drawing/2014/main" id="{18D6663D-2087-4DF7-A878-A887BCB38A56}"/>
              </a:ext>
            </a:extLst>
          </p:cNvPr>
          <p:cNvSpPr txBox="1"/>
          <p:nvPr/>
        </p:nvSpPr>
        <p:spPr>
          <a:xfrm>
            <a:off x="6483324" y="2037505"/>
            <a:ext cx="5208083" cy="3970318"/>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dirty="0"/>
              <a:t> </a:t>
            </a:r>
          </a:p>
          <a:p>
            <a:pPr marL="342900" indent="-342900">
              <a:buFont typeface="+mj-lt"/>
              <a:buAutoNum type="arabicPeriod"/>
            </a:pPr>
            <a:r>
              <a:rPr lang="en-US" dirty="0"/>
              <a:t>XG Boost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recalling downward trend direction.</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 for all technical indicators.</a:t>
            </a:r>
          </a:p>
        </p:txBody>
      </p:sp>
    </p:spTree>
    <p:extLst>
      <p:ext uri="{BB962C8B-B14F-4D97-AF65-F5344CB8AC3E}">
        <p14:creationId xmlns:p14="http://schemas.microsoft.com/office/powerpoint/2010/main" val="103186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3693319"/>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Random Forest Modelling Predicts upward, neutral and downward trend direction with reasonably good precision,recall,F1-score.</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overall accuracy score-more than 80%.</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would be 2*.8/2*.2=4:1 if 0.7% difference in consecutive day close price for HDFC stock is only 2.0.for higher percentage difference reward to risk ratio would be higher.</a:t>
            </a:r>
          </a:p>
        </p:txBody>
      </p:sp>
      <p:pic>
        <p:nvPicPr>
          <p:cNvPr id="11" name="Picture 10">
            <a:extLst>
              <a:ext uri="{FF2B5EF4-FFF2-40B4-BE49-F238E27FC236}">
                <a16:creationId xmlns:a16="http://schemas.microsoft.com/office/drawing/2014/main" id="{32A5F31C-743B-4DFC-8E9B-9540B063DC2E}"/>
              </a:ext>
            </a:extLst>
          </p:cNvPr>
          <p:cNvPicPr>
            <a:picLocks noChangeAspect="1"/>
          </p:cNvPicPr>
          <p:nvPr/>
        </p:nvPicPr>
        <p:blipFill>
          <a:blip r:embed="rId2"/>
          <a:stretch>
            <a:fillRect/>
          </a:stretch>
        </p:blipFill>
        <p:spPr>
          <a:xfrm>
            <a:off x="719667" y="1552574"/>
            <a:ext cx="3978714" cy="4689199"/>
          </a:xfrm>
          <a:prstGeom prst="rect">
            <a:avLst/>
          </a:prstGeom>
        </p:spPr>
      </p:pic>
    </p:spTree>
    <p:extLst>
      <p:ext uri="{BB962C8B-B14F-4D97-AF65-F5344CB8AC3E}">
        <p14:creationId xmlns:p14="http://schemas.microsoft.com/office/powerpoint/2010/main" val="1113003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247317"/>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b="1" dirty="0">
              <a:latin typeface="Times New Roman" panose="02020603050405020304" pitchFamily="18" charset="0"/>
              <a:cs typeface="Times New Roman" panose="02020603050405020304" pitchFamily="18" charset="0"/>
            </a:endParaRPr>
          </a:p>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LR  has given highest precision, recall, f1-score and accuracy score for volume and momentum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XG Boost Classifier provided best prediction performance for trend and volatility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would be 2*.8/2*.2=4:1 if 0.5% difference in consecutive day close price for HDFC stock is only 2.0.for higher percentage difference reward to risk ratio would be higher.</a:t>
            </a:r>
          </a:p>
        </p:txBody>
      </p:sp>
      <p:pic>
        <p:nvPicPr>
          <p:cNvPr id="5" name="Picture 4">
            <a:extLst>
              <a:ext uri="{FF2B5EF4-FFF2-40B4-BE49-F238E27FC236}">
                <a16:creationId xmlns:a16="http://schemas.microsoft.com/office/drawing/2014/main" id="{4B759820-F586-4BE2-872A-F5988644E9D7}"/>
              </a:ext>
            </a:extLst>
          </p:cNvPr>
          <p:cNvPicPr>
            <a:picLocks noChangeAspect="1"/>
          </p:cNvPicPr>
          <p:nvPr/>
        </p:nvPicPr>
        <p:blipFill>
          <a:blip r:embed="rId2"/>
          <a:stretch>
            <a:fillRect/>
          </a:stretch>
        </p:blipFill>
        <p:spPr>
          <a:xfrm>
            <a:off x="626651" y="1457669"/>
            <a:ext cx="4583009" cy="4914485"/>
          </a:xfrm>
          <a:prstGeom prst="rect">
            <a:avLst/>
          </a:prstGeom>
        </p:spPr>
      </p:pic>
    </p:spTree>
    <p:extLst>
      <p:ext uri="{BB962C8B-B14F-4D97-AF65-F5344CB8AC3E}">
        <p14:creationId xmlns:p14="http://schemas.microsoft.com/office/powerpoint/2010/main" val="273405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688463"/>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RECOMMENDATION FROM BUSINESS PERSPECTIVE for the HDFC Stock:</a:t>
            </a:r>
          </a:p>
          <a:p>
            <a:pPr marL="0" marR="0">
              <a:lnSpc>
                <a:spcPct val="150000"/>
              </a:lnSpc>
              <a:spcBef>
                <a:spcPts val="200"/>
              </a:spcBef>
              <a:spcAft>
                <a:spcPts val="0"/>
              </a:spcAft>
            </a:pPr>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LR has given highest precision, recall, f1-score and accuracy score for volume and trend indicators.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XG Boost Classifier provided best prediction performance for momentum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Random Forest Classifier provided best predictions for volatility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would be 2*.8/2*.2=4:1 if 0.5% difference in consecutive day close price for HDFC stock is only 2.0.for higher percentage difference reward to risk ratio would be higher.</a:t>
            </a:r>
          </a:p>
        </p:txBody>
      </p:sp>
      <p:pic>
        <p:nvPicPr>
          <p:cNvPr id="6" name="Picture 5">
            <a:extLst>
              <a:ext uri="{FF2B5EF4-FFF2-40B4-BE49-F238E27FC236}">
                <a16:creationId xmlns:a16="http://schemas.microsoft.com/office/drawing/2014/main" id="{F33A0D4B-6E11-45B6-B999-610FF1208DE2}"/>
              </a:ext>
            </a:extLst>
          </p:cNvPr>
          <p:cNvPicPr>
            <a:picLocks noChangeAspect="1"/>
          </p:cNvPicPr>
          <p:nvPr/>
        </p:nvPicPr>
        <p:blipFill>
          <a:blip r:embed="rId2"/>
          <a:stretch>
            <a:fillRect/>
          </a:stretch>
        </p:blipFill>
        <p:spPr>
          <a:xfrm>
            <a:off x="554780" y="1457669"/>
            <a:ext cx="4728222" cy="4914485"/>
          </a:xfrm>
          <a:prstGeom prst="rect">
            <a:avLst/>
          </a:prstGeom>
        </p:spPr>
      </p:pic>
    </p:spTree>
    <p:extLst>
      <p:ext uri="{BB962C8B-B14F-4D97-AF65-F5344CB8AC3E}">
        <p14:creationId xmlns:p14="http://schemas.microsoft.com/office/powerpoint/2010/main" val="19321796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170372"/>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dirty="0">
                <a:effectLst/>
                <a:ea typeface="Times New Roman" panose="02020603050405020304" pitchFamily="18" charset="0"/>
              </a:rPr>
              <a:t>Al-</a:t>
            </a:r>
            <a:r>
              <a:rPr lang="en-IN" sz="1000" dirty="0" err="1">
                <a:effectLst/>
                <a:ea typeface="Times New Roman" panose="02020603050405020304" pitchFamily="18" charset="0"/>
              </a:rPr>
              <a:t>Bairmani</a:t>
            </a:r>
            <a:r>
              <a:rPr lang="en-IN" sz="1000" dirty="0">
                <a:effectLst/>
                <a:ea typeface="Times New Roman" panose="02020603050405020304" pitchFamily="18" charset="0"/>
              </a:rPr>
              <a:t>, Z. A. A., &amp; Ismael, A. A. (2021). Using Logistic Regression Model to Study the Most Important Factors Which Affects Diabetes for the Elderly in the City of </a:t>
            </a:r>
            <a:r>
              <a:rPr lang="en-IN" sz="1000" dirty="0" err="1">
                <a:effectLst/>
                <a:ea typeface="Times New Roman" panose="02020603050405020304" pitchFamily="18" charset="0"/>
              </a:rPr>
              <a:t>Hilla</a:t>
            </a:r>
            <a:r>
              <a:rPr lang="en-IN" sz="1000" dirty="0">
                <a:effectLst/>
                <a:ea typeface="Times New Roman" panose="02020603050405020304" pitchFamily="18" charset="0"/>
              </a:rPr>
              <a:t> / 2019. </a:t>
            </a:r>
            <a:r>
              <a:rPr lang="en-IN" sz="1000" i="1" dirty="0">
                <a:effectLst/>
                <a:ea typeface="Times New Roman" panose="02020603050405020304" pitchFamily="18" charset="0"/>
              </a:rPr>
              <a:t>Journal of Physics: Conference Series</a:t>
            </a:r>
            <a:r>
              <a:rPr lang="en-IN" sz="1000" dirty="0">
                <a:effectLst/>
                <a:ea typeface="Times New Roman" panose="02020603050405020304" pitchFamily="18" charset="0"/>
              </a:rPr>
              <a:t>, </a:t>
            </a:r>
            <a:r>
              <a:rPr lang="en-IN" sz="1000" i="1" dirty="0">
                <a:effectLst/>
                <a:ea typeface="Times New Roman" panose="02020603050405020304" pitchFamily="18" charset="0"/>
              </a:rPr>
              <a:t>1818</a:t>
            </a:r>
            <a:r>
              <a:rPr lang="en-IN" sz="1000" dirty="0">
                <a:effectLst/>
                <a:ea typeface="Times New Roman" panose="02020603050405020304" pitchFamily="18" charset="0"/>
              </a:rPr>
              <a:t>(1). https://doi.org/10.1088/1742-6596/1818/1/012016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Alhomadi, A. (2021). Forecasting stock market prices : A machine learning approach. </a:t>
            </a:r>
            <a:r>
              <a:rPr lang="en-IN" sz="1000" i="1" dirty="0">
                <a:effectLst/>
                <a:ea typeface="Times New Roman" panose="02020603050405020304" pitchFamily="18" charset="0"/>
              </a:rPr>
              <a:t>Digital Commons</a:t>
            </a:r>
            <a:r>
              <a:rPr lang="en-IN" sz="1000" dirty="0">
                <a:effectLst/>
                <a:ea typeface="Times New Roman" panose="02020603050405020304" pitchFamily="18" charset="0"/>
              </a:rPr>
              <a:t>, </a:t>
            </a:r>
            <a:r>
              <a:rPr lang="en-IN" sz="1000" i="1" dirty="0">
                <a:effectLst/>
                <a:ea typeface="Times New Roman" panose="02020603050405020304" pitchFamily="18" charset="0"/>
              </a:rPr>
              <a:t>11</a:t>
            </a:r>
            <a:r>
              <a:rPr lang="en-IN" sz="1000" dirty="0">
                <a:effectLst/>
                <a:ea typeface="Times New Roman" panose="02020603050405020304" pitchFamily="18" charset="0"/>
              </a:rPr>
              <a:t>(2), 16–36.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Anjani, T., &amp; </a:t>
            </a:r>
            <a:r>
              <a:rPr lang="en-IN" sz="1000" dirty="0" err="1">
                <a:effectLst/>
                <a:ea typeface="Times New Roman" panose="02020603050405020304" pitchFamily="18" charset="0"/>
              </a:rPr>
              <a:t>Syarif</a:t>
            </a:r>
            <a:r>
              <a:rPr lang="en-IN" sz="1000" dirty="0">
                <a:effectLst/>
                <a:ea typeface="Times New Roman" panose="02020603050405020304" pitchFamily="18" charset="0"/>
              </a:rPr>
              <a:t>, A. D. (2019). The Effect of Fundamental Analysis on Stock Returns using Data Panels ; Evidence Pharmaceutical Companies listed on IDX. </a:t>
            </a:r>
            <a:r>
              <a:rPr lang="en-IN" sz="1000" i="1" dirty="0">
                <a:effectLst/>
                <a:ea typeface="Times New Roman" panose="02020603050405020304" pitchFamily="18" charset="0"/>
              </a:rPr>
              <a:t>International Journal of Innovate Science and Research Technology</a:t>
            </a:r>
            <a:r>
              <a:rPr lang="en-IN" sz="1000" dirty="0">
                <a:effectLst/>
                <a:ea typeface="Times New Roman" panose="02020603050405020304" pitchFamily="18" charset="0"/>
              </a:rPr>
              <a:t>, </a:t>
            </a:r>
            <a:r>
              <a:rPr lang="en-IN" sz="1000" i="1" dirty="0">
                <a:effectLst/>
                <a:ea typeface="Times New Roman" panose="02020603050405020304" pitchFamily="18" charset="0"/>
              </a:rPr>
              <a:t>4</a:t>
            </a:r>
            <a:r>
              <a:rPr lang="en-IN" sz="1000" dirty="0">
                <a:effectLst/>
                <a:ea typeface="Times New Roman" panose="02020603050405020304" pitchFamily="18" charset="0"/>
              </a:rPr>
              <a:t>(7), 500–505.</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Cornellius</a:t>
            </a:r>
            <a:r>
              <a:rPr lang="en-IN" sz="1000" dirty="0">
                <a:effectLst/>
                <a:ea typeface="Times New Roman" panose="02020603050405020304" pitchFamily="18" charset="0"/>
              </a:rPr>
              <a:t> </a:t>
            </a:r>
            <a:r>
              <a:rPr lang="en-IN" sz="1000" dirty="0" err="1">
                <a:effectLst/>
                <a:ea typeface="Times New Roman" panose="02020603050405020304" pitchFamily="18" charset="0"/>
              </a:rPr>
              <a:t>Yudha</a:t>
            </a:r>
            <a:r>
              <a:rPr lang="en-IN" sz="1000" dirty="0">
                <a:effectLst/>
                <a:ea typeface="Times New Roman" panose="02020603050405020304" pitchFamily="18" charset="0"/>
              </a:rPr>
              <a:t> Wijaya. (2021). </a:t>
            </a:r>
            <a:r>
              <a:rPr lang="en-IN" sz="1000" i="1" dirty="0">
                <a:effectLst/>
                <a:ea typeface="Times New Roman" panose="02020603050405020304" pitchFamily="18" charset="0"/>
              </a:rPr>
              <a:t>CRISP-DM Methodology For Your First Data Science Project</a:t>
            </a:r>
            <a:r>
              <a:rPr lang="en-IN" sz="1000" dirty="0">
                <a:effectLst/>
                <a:ea typeface="Times New Roman" panose="02020603050405020304" pitchFamily="18" charset="0"/>
              </a:rPr>
              <a:t>. https://towardsdatascience.com/crisp-dm-methodology-for-your-first-data-science-project-769f35e0346c</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Dahham, A. Z. D., &amp; Ibrahim, A. A. (2020). Effects of Volatility and Trend Indicator for Improving Price Prediction of Cryptocurrency. </a:t>
            </a:r>
            <a:r>
              <a:rPr lang="en-IN" sz="1000" i="1" dirty="0">
                <a:effectLst/>
                <a:ea typeface="Times New Roman" panose="02020603050405020304" pitchFamily="18" charset="0"/>
              </a:rPr>
              <a:t>IOP Conference Series: Materials Science and Engineering</a:t>
            </a:r>
            <a:r>
              <a:rPr lang="en-IN" sz="1000" dirty="0">
                <a:effectLst/>
                <a:ea typeface="Times New Roman" panose="02020603050405020304" pitchFamily="18" charset="0"/>
              </a:rPr>
              <a:t>, </a:t>
            </a:r>
            <a:r>
              <a:rPr lang="en-IN" sz="1000" i="1" dirty="0">
                <a:effectLst/>
                <a:ea typeface="Times New Roman" panose="02020603050405020304" pitchFamily="18" charset="0"/>
              </a:rPr>
              <a:t>928</a:t>
            </a:r>
            <a:r>
              <a:rPr lang="en-IN" sz="1000" dirty="0">
                <a:effectLst/>
                <a:ea typeface="Times New Roman" panose="02020603050405020304" pitchFamily="18" charset="0"/>
              </a:rPr>
              <a:t>(3). https://doi.org/10.1088/1757-899X/928/3/032043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Dar, A. N. (2021). PRINCIPAL COMPONENT ANALYSIS (PCA) (Using Eigen Decomposition). </a:t>
            </a:r>
            <a:r>
              <a:rPr lang="en-IN" sz="1000" i="1" dirty="0" err="1">
                <a:effectLst/>
                <a:ea typeface="Times New Roman" panose="02020603050405020304" pitchFamily="18" charset="0"/>
              </a:rPr>
              <a:t>Gsj</a:t>
            </a:r>
            <a:r>
              <a:rPr lang="en-IN" sz="1000" dirty="0">
                <a:effectLst/>
                <a:ea typeface="Times New Roman" panose="02020603050405020304" pitchFamily="18" charset="0"/>
              </a:rPr>
              <a:t>, </a:t>
            </a:r>
            <a:r>
              <a:rPr lang="en-IN" sz="1000" i="1" dirty="0">
                <a:effectLst/>
                <a:ea typeface="Times New Roman" panose="02020603050405020304" pitchFamily="18" charset="0"/>
              </a:rPr>
              <a:t>9</a:t>
            </a:r>
            <a:r>
              <a:rPr lang="en-IN" sz="1000" dirty="0">
                <a:effectLst/>
                <a:ea typeface="Times New Roman" panose="02020603050405020304" pitchFamily="18" charset="0"/>
              </a:rPr>
              <a:t>(7), 240–252. www.globalscientificjournal.com</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Elbialy</a:t>
            </a:r>
            <a:r>
              <a:rPr lang="en-IN" sz="1000" dirty="0">
                <a:effectLst/>
                <a:ea typeface="Times New Roman" panose="02020603050405020304" pitchFamily="18" charset="0"/>
              </a:rPr>
              <a:t>, B. A. (2019). The Effect of Using Technical and Fundamental Analysis on the Effectiveness of Investment Decisions of Traders on the Egyptian Stock Exchange. </a:t>
            </a:r>
            <a:r>
              <a:rPr lang="en-IN" sz="1000" i="1" dirty="0">
                <a:effectLst/>
                <a:ea typeface="Times New Roman" panose="02020603050405020304" pitchFamily="18" charset="0"/>
              </a:rPr>
              <a:t>International Journal of Applied Engineering Research</a:t>
            </a:r>
            <a:r>
              <a:rPr lang="en-IN" sz="1000" dirty="0">
                <a:effectLst/>
                <a:ea typeface="Times New Roman" panose="02020603050405020304" pitchFamily="18" charset="0"/>
              </a:rPr>
              <a:t>, </a:t>
            </a:r>
            <a:r>
              <a:rPr lang="en-IN" sz="1000" i="1" dirty="0">
                <a:effectLst/>
                <a:ea typeface="Times New Roman" panose="02020603050405020304" pitchFamily="18" charset="0"/>
              </a:rPr>
              <a:t>14</a:t>
            </a:r>
            <a:r>
              <a:rPr lang="en-IN" sz="1000" dirty="0">
                <a:effectLst/>
                <a:ea typeface="Times New Roman" panose="02020603050405020304" pitchFamily="18" charset="0"/>
              </a:rPr>
              <a:t>(24), 4492–4501. http://www.ripublication.com</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Faijareon</a:t>
            </a:r>
            <a:r>
              <a:rPr lang="en-IN" sz="1000" dirty="0">
                <a:effectLst/>
                <a:ea typeface="Times New Roman" panose="02020603050405020304" pitchFamily="18" charset="0"/>
              </a:rPr>
              <a:t>, C., &amp; </a:t>
            </a:r>
            <a:r>
              <a:rPr lang="en-IN" sz="1000" dirty="0" err="1">
                <a:effectLst/>
                <a:ea typeface="Times New Roman" panose="02020603050405020304" pitchFamily="18" charset="0"/>
              </a:rPr>
              <a:t>Sornil</a:t>
            </a:r>
            <a:r>
              <a:rPr lang="en-IN" sz="1000" dirty="0">
                <a:effectLst/>
                <a:ea typeface="Times New Roman" panose="02020603050405020304" pitchFamily="18" charset="0"/>
              </a:rPr>
              <a:t>, O. (2019). Evolving and combining technical indicators to generate trading strategies. </a:t>
            </a:r>
            <a:r>
              <a:rPr lang="en-IN" sz="1000" i="1" dirty="0">
                <a:effectLst/>
                <a:ea typeface="Times New Roman" panose="02020603050405020304" pitchFamily="18" charset="0"/>
              </a:rPr>
              <a:t>Journal of Physics: Conference Series</a:t>
            </a:r>
            <a:r>
              <a:rPr lang="en-IN" sz="1000" dirty="0">
                <a:effectLst/>
                <a:ea typeface="Times New Roman" panose="02020603050405020304" pitchFamily="18" charset="0"/>
              </a:rPr>
              <a:t>, </a:t>
            </a:r>
            <a:r>
              <a:rPr lang="en-IN" sz="1000" i="1" dirty="0">
                <a:effectLst/>
                <a:ea typeface="Times New Roman" panose="02020603050405020304" pitchFamily="18" charset="0"/>
              </a:rPr>
              <a:t>1195</a:t>
            </a:r>
            <a:r>
              <a:rPr lang="en-IN" sz="1000" dirty="0">
                <a:effectLst/>
                <a:ea typeface="Times New Roman" panose="02020603050405020304" pitchFamily="18" charset="0"/>
              </a:rPr>
              <a:t>(1). https://doi.org/10.1088/1742-6596/1195/1/012010</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Hafeez, M. A., Rashid, M., Tariq, H., </a:t>
            </a:r>
            <a:r>
              <a:rPr lang="en-IN" sz="1000" dirty="0" err="1">
                <a:effectLst/>
                <a:ea typeface="Times New Roman" panose="02020603050405020304" pitchFamily="18" charset="0"/>
              </a:rPr>
              <a:t>Abideen</a:t>
            </a:r>
            <a:r>
              <a:rPr lang="en-IN" sz="1000" dirty="0">
                <a:effectLst/>
                <a:ea typeface="Times New Roman" panose="02020603050405020304" pitchFamily="18" charset="0"/>
              </a:rPr>
              <a:t>, Z. U., Alotaibi, S. S., &amp; Sinky, M. H. (2021). Performance improvement of decision tree: A robust classifier using tabu search algorithm. </a:t>
            </a:r>
            <a:r>
              <a:rPr lang="en-IN" sz="1000" i="1" dirty="0">
                <a:effectLst/>
                <a:ea typeface="Times New Roman" panose="02020603050405020304" pitchFamily="18" charset="0"/>
              </a:rPr>
              <a:t>Applied Sciences (Switzerland)</a:t>
            </a:r>
            <a:r>
              <a:rPr lang="en-IN" sz="1000" dirty="0">
                <a:effectLst/>
                <a:ea typeface="Times New Roman" panose="02020603050405020304" pitchFamily="18" charset="0"/>
              </a:rPr>
              <a:t>, </a:t>
            </a:r>
            <a:r>
              <a:rPr lang="en-IN" sz="1000" i="1" dirty="0">
                <a:effectLst/>
                <a:ea typeface="Times New Roman" panose="02020603050405020304" pitchFamily="18" charset="0"/>
              </a:rPr>
              <a:t>11</a:t>
            </a:r>
            <a:r>
              <a:rPr lang="en-IN" sz="1000" dirty="0">
                <a:effectLst/>
                <a:ea typeface="Times New Roman" panose="02020603050405020304" pitchFamily="18" charset="0"/>
              </a:rPr>
              <a:t>(15). https://doi.org/10.3390/app11156728</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Hansen, K. B. (2020). The virtue of simplicity: On machine learning models in algorithmic trading. </a:t>
            </a:r>
            <a:r>
              <a:rPr lang="en-IN" sz="1000" i="1" dirty="0">
                <a:effectLst/>
                <a:ea typeface="Times New Roman" panose="02020603050405020304" pitchFamily="18" charset="0"/>
              </a:rPr>
              <a:t>Big Data and Society</a:t>
            </a:r>
            <a:r>
              <a:rPr lang="en-IN" sz="1000" dirty="0">
                <a:effectLst/>
                <a:ea typeface="Times New Roman" panose="02020603050405020304" pitchFamily="18" charset="0"/>
              </a:rPr>
              <a:t>, </a:t>
            </a:r>
            <a:r>
              <a:rPr lang="en-IN" sz="1000" i="1" dirty="0">
                <a:effectLst/>
                <a:ea typeface="Times New Roman" panose="02020603050405020304" pitchFamily="18" charset="0"/>
              </a:rPr>
              <a:t>7</a:t>
            </a:r>
            <a:r>
              <a:rPr lang="en-IN" sz="1000" dirty="0">
                <a:effectLst/>
                <a:ea typeface="Times New Roman" panose="02020603050405020304" pitchFamily="18" charset="0"/>
              </a:rPr>
              <a:t>(1). https://doi.org/10.1177/2053951720926558</a:t>
            </a:r>
            <a:endParaRPr lang="en-US" sz="1000" dirty="0">
              <a:effectLst/>
              <a:ea typeface="Times New Roman" panose="02020603050405020304" pitchFamily="18" charset="0"/>
            </a:endParaRPr>
          </a:p>
          <a:p>
            <a:r>
              <a:rPr lang="en-IN" sz="1000" dirty="0">
                <a:effectLst/>
                <a:ea typeface="Times New Roman" panose="02020603050405020304" pitchFamily="18" charset="0"/>
              </a:rPr>
              <a:t>Huang, Y., </a:t>
            </a:r>
            <a:r>
              <a:rPr lang="en-IN" sz="1000" dirty="0" err="1">
                <a:effectLst/>
                <a:ea typeface="Times New Roman" panose="02020603050405020304" pitchFamily="18" charset="0"/>
              </a:rPr>
              <a:t>Capretz</a:t>
            </a:r>
            <a:r>
              <a:rPr lang="en-IN" sz="1000" dirty="0">
                <a:effectLst/>
                <a:ea typeface="Times New Roman" panose="02020603050405020304" pitchFamily="18" charset="0"/>
              </a:rPr>
              <a:t>, L. F., &amp; Ho, D. (2021). Machine Learning for Stock Prediction Based on Fundamental Analysis. </a:t>
            </a:r>
            <a:r>
              <a:rPr lang="en-IN" sz="1000" i="1" dirty="0">
                <a:effectLst/>
                <a:ea typeface="Times New Roman" panose="02020603050405020304" pitchFamily="18" charset="0"/>
              </a:rPr>
              <a:t>2021 IEEE Symposium Series on Computational Intelligence, SSCI </a:t>
            </a:r>
            <a:endParaRPr lang="en-US" sz="10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4170372"/>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i="1" dirty="0">
                <a:effectLst/>
                <a:ea typeface="Times New Roman" panose="02020603050405020304" pitchFamily="18" charset="0"/>
              </a:rPr>
              <a:t> 2021 - Proceedings</a:t>
            </a:r>
            <a:r>
              <a:rPr lang="en-IN" sz="1000" dirty="0">
                <a:effectLst/>
                <a:ea typeface="Times New Roman" panose="02020603050405020304" pitchFamily="18" charset="0"/>
              </a:rPr>
              <a:t>. https://doi.org/10.1109/SSCI50451.2021.9660134</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Jena, M., &amp; </a:t>
            </a:r>
            <a:r>
              <a:rPr lang="en-IN" sz="1000" dirty="0" err="1">
                <a:effectLst/>
                <a:ea typeface="Times New Roman" panose="02020603050405020304" pitchFamily="18" charset="0"/>
              </a:rPr>
              <a:t>Dehuri</a:t>
            </a:r>
            <a:r>
              <a:rPr lang="en-IN" sz="1000" dirty="0">
                <a:effectLst/>
                <a:ea typeface="Times New Roman" panose="02020603050405020304" pitchFamily="18" charset="0"/>
              </a:rPr>
              <a:t>, S. (2020). Decision tree for classification and regression: A state-of-the art review. </a:t>
            </a:r>
            <a:r>
              <a:rPr lang="en-IN" sz="1000" i="1" dirty="0">
                <a:effectLst/>
                <a:ea typeface="Times New Roman" panose="02020603050405020304" pitchFamily="18" charset="0"/>
              </a:rPr>
              <a:t>Informatica (Slovenia)</a:t>
            </a:r>
            <a:r>
              <a:rPr lang="en-IN" sz="1000" dirty="0">
                <a:effectLst/>
                <a:ea typeface="Times New Roman" panose="02020603050405020304" pitchFamily="18" charset="0"/>
              </a:rPr>
              <a:t>, </a:t>
            </a:r>
            <a:r>
              <a:rPr lang="en-IN" sz="1000" i="1" dirty="0">
                <a:effectLst/>
                <a:ea typeface="Times New Roman" panose="02020603050405020304" pitchFamily="18" charset="0"/>
              </a:rPr>
              <a:t>44</a:t>
            </a:r>
            <a:r>
              <a:rPr lang="en-IN" sz="1000" dirty="0">
                <a:effectLst/>
                <a:ea typeface="Times New Roman" panose="02020603050405020304" pitchFamily="18" charset="0"/>
              </a:rPr>
              <a:t>(4), 405–420. https://doi.org/10.31449/INF.V44I4.3023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Kimbonguila</a:t>
            </a:r>
            <a:r>
              <a:rPr lang="en-IN" sz="1000" dirty="0">
                <a:effectLst/>
                <a:ea typeface="Times New Roman" panose="02020603050405020304" pitchFamily="18" charset="0"/>
              </a:rPr>
              <a:t>, A., Matos, L., Petit, J., </a:t>
            </a:r>
            <a:r>
              <a:rPr lang="en-IN" sz="1000" dirty="0" err="1">
                <a:effectLst/>
                <a:ea typeface="Times New Roman" panose="02020603050405020304" pitchFamily="18" charset="0"/>
              </a:rPr>
              <a:t>Scher</a:t>
            </a:r>
            <a:r>
              <a:rPr lang="en-IN" sz="1000" dirty="0">
                <a:effectLst/>
                <a:ea typeface="Times New Roman" panose="02020603050405020304" pitchFamily="18" charset="0"/>
              </a:rPr>
              <a:t>, J., &amp; </a:t>
            </a:r>
            <a:r>
              <a:rPr lang="en-IN" sz="1000" dirty="0" err="1">
                <a:effectLst/>
                <a:ea typeface="Times New Roman" panose="02020603050405020304" pitchFamily="18" charset="0"/>
              </a:rPr>
              <a:t>Nzikou</a:t>
            </a:r>
            <a:r>
              <a:rPr lang="en-IN" sz="1000" dirty="0">
                <a:effectLst/>
                <a:ea typeface="Times New Roman" panose="02020603050405020304" pitchFamily="18" charset="0"/>
              </a:rPr>
              <a:t>, J.-M. (2019). Effect of Physical Treatment on the Physicochemical, Rheological and Functional Properties of Yam Meal of the Cultivar “</a:t>
            </a:r>
            <a:r>
              <a:rPr lang="en-IN" sz="1000" dirty="0" err="1">
                <a:effectLst/>
                <a:ea typeface="Times New Roman" panose="02020603050405020304" pitchFamily="18" charset="0"/>
              </a:rPr>
              <a:t>Ngumvu</a:t>
            </a:r>
            <a:r>
              <a:rPr lang="en-IN" sz="1000" dirty="0">
                <a:effectLst/>
                <a:ea typeface="Times New Roman" panose="02020603050405020304" pitchFamily="18" charset="0"/>
              </a:rPr>
              <a:t>” From </a:t>
            </a:r>
            <a:r>
              <a:rPr lang="en-IN" sz="1000" dirty="0" err="1">
                <a:effectLst/>
                <a:ea typeface="Times New Roman" panose="02020603050405020304" pitchFamily="18" charset="0"/>
              </a:rPr>
              <a:t>Dioscorea</a:t>
            </a:r>
            <a:r>
              <a:rPr lang="en-IN" sz="1000" dirty="0">
                <a:effectLst/>
                <a:ea typeface="Times New Roman" panose="02020603050405020304" pitchFamily="18" charset="0"/>
              </a:rPr>
              <a:t> </a:t>
            </a:r>
            <a:r>
              <a:rPr lang="en-IN" sz="1000" dirty="0" err="1">
                <a:effectLst/>
                <a:ea typeface="Times New Roman" panose="02020603050405020304" pitchFamily="18" charset="0"/>
              </a:rPr>
              <a:t>Alata</a:t>
            </a:r>
            <a:r>
              <a:rPr lang="en-IN" sz="1000" dirty="0">
                <a:effectLst/>
                <a:ea typeface="Times New Roman" panose="02020603050405020304" pitchFamily="18" charset="0"/>
              </a:rPr>
              <a:t> L. of Congo. </a:t>
            </a:r>
            <a:r>
              <a:rPr lang="en-IN" sz="1000" i="1" dirty="0">
                <a:effectLst/>
                <a:ea typeface="Times New Roman" panose="02020603050405020304" pitchFamily="18" charset="0"/>
              </a:rPr>
              <a:t>International Journal of Recent Scientific Research</a:t>
            </a:r>
            <a:r>
              <a:rPr lang="en-IN" sz="1000" dirty="0">
                <a:effectLst/>
                <a:ea typeface="Times New Roman" panose="02020603050405020304" pitchFamily="18" charset="0"/>
              </a:rPr>
              <a:t>, </a:t>
            </a:r>
            <a:r>
              <a:rPr lang="en-IN" sz="1000" i="1" dirty="0">
                <a:effectLst/>
                <a:ea typeface="Times New Roman" panose="02020603050405020304" pitchFamily="18" charset="0"/>
              </a:rPr>
              <a:t>10</a:t>
            </a:r>
            <a:r>
              <a:rPr lang="en-IN" sz="1000" dirty="0">
                <a:effectLst/>
                <a:ea typeface="Times New Roman" panose="02020603050405020304" pitchFamily="18" charset="0"/>
              </a:rPr>
              <a:t>, 30693–30695. https://doi.org/10.24327/IJRSR</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Magner, N., Lavin, J. F., Valle, M., &amp; Hardy, N. (2021). The predictive power of stock market’s expectations volatility: A financial synchronization phenomenon. </a:t>
            </a:r>
            <a:r>
              <a:rPr lang="en-IN" sz="1000" i="1" dirty="0" err="1">
                <a:effectLst/>
                <a:ea typeface="Times New Roman" panose="02020603050405020304" pitchFamily="18" charset="0"/>
              </a:rPr>
              <a:t>PLoS</a:t>
            </a:r>
            <a:r>
              <a:rPr lang="en-IN" sz="1000" i="1" dirty="0">
                <a:effectLst/>
                <a:ea typeface="Times New Roman" panose="02020603050405020304" pitchFamily="18" charset="0"/>
              </a:rPr>
              <a:t> ONE</a:t>
            </a:r>
            <a:r>
              <a:rPr lang="en-IN" sz="1000" dirty="0">
                <a:effectLst/>
                <a:ea typeface="Times New Roman" panose="02020603050405020304" pitchFamily="18" charset="0"/>
              </a:rPr>
              <a:t>, </a:t>
            </a:r>
            <a:r>
              <a:rPr lang="en-IN" sz="1000" i="1" dirty="0">
                <a:effectLst/>
                <a:ea typeface="Times New Roman" panose="02020603050405020304" pitchFamily="18" charset="0"/>
              </a:rPr>
              <a:t>16</a:t>
            </a:r>
            <a:r>
              <a:rPr lang="en-IN" sz="1000" dirty="0">
                <a:effectLst/>
                <a:ea typeface="Times New Roman" panose="02020603050405020304" pitchFamily="18" charset="0"/>
              </a:rPr>
              <a:t>(5 May), 1–21. https://doi.org/10.1371/journal.pone.0250846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Markoulidakis</a:t>
            </a:r>
            <a:r>
              <a:rPr lang="en-IN" sz="1000" dirty="0">
                <a:effectLst/>
                <a:ea typeface="Times New Roman" panose="02020603050405020304" pitchFamily="18" charset="0"/>
              </a:rPr>
              <a:t>, I., </a:t>
            </a:r>
            <a:r>
              <a:rPr lang="en-IN" sz="1000" dirty="0" err="1">
                <a:effectLst/>
                <a:ea typeface="Times New Roman" panose="02020603050405020304" pitchFamily="18" charset="0"/>
              </a:rPr>
              <a:t>Kopsiaftis</a:t>
            </a:r>
            <a:r>
              <a:rPr lang="en-IN" sz="1000" dirty="0">
                <a:effectLst/>
                <a:ea typeface="Times New Roman" panose="02020603050405020304" pitchFamily="18" charset="0"/>
              </a:rPr>
              <a:t>, G., Rallis, I., &amp; </a:t>
            </a:r>
            <a:r>
              <a:rPr lang="en-IN" sz="1000" dirty="0" err="1">
                <a:effectLst/>
                <a:ea typeface="Times New Roman" panose="02020603050405020304" pitchFamily="18" charset="0"/>
              </a:rPr>
              <a:t>Georgoulas</a:t>
            </a:r>
            <a:r>
              <a:rPr lang="en-IN" sz="1000" dirty="0">
                <a:effectLst/>
                <a:ea typeface="Times New Roman" panose="02020603050405020304" pitchFamily="18" charset="0"/>
              </a:rPr>
              <a:t>, I. (2021). Multi-Class Confusion Matrix Reduction method and its application on Net Promoter Score classification problem. </a:t>
            </a:r>
            <a:r>
              <a:rPr lang="en-IN" sz="1000" i="1" dirty="0">
                <a:effectLst/>
                <a:ea typeface="Times New Roman" panose="02020603050405020304" pitchFamily="18" charset="0"/>
              </a:rPr>
              <a:t>ACM International Conference Proceeding Series</a:t>
            </a:r>
            <a:r>
              <a:rPr lang="en-IN" sz="1000" dirty="0">
                <a:effectLst/>
                <a:ea typeface="Times New Roman" panose="02020603050405020304" pitchFamily="18" charset="0"/>
              </a:rPr>
              <a:t>, 412–419. https://doi.org/10.1145/3453892.3461323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Mohapatra, S., &amp; </a:t>
            </a:r>
            <a:r>
              <a:rPr lang="en-IN" sz="1000" dirty="0" err="1">
                <a:effectLst/>
                <a:ea typeface="Times New Roman" panose="02020603050405020304" pitchFamily="18" charset="0"/>
              </a:rPr>
              <a:t>Misra</a:t>
            </a:r>
            <a:r>
              <a:rPr lang="en-IN" sz="1000" dirty="0">
                <a:effectLst/>
                <a:ea typeface="Times New Roman" panose="02020603050405020304" pitchFamily="18" charset="0"/>
              </a:rPr>
              <a:t>, A. K. (2020). Momentum returns: A portfolio-based empirical study to establish evidence, factors and profitability in Indian stock market. </a:t>
            </a:r>
            <a:r>
              <a:rPr lang="en-IN" sz="1000" i="1" dirty="0">
                <a:effectLst/>
                <a:ea typeface="Times New Roman" panose="02020603050405020304" pitchFamily="18" charset="0"/>
              </a:rPr>
              <a:t>IIMB Management Review</a:t>
            </a:r>
            <a:r>
              <a:rPr lang="en-IN" sz="1000" dirty="0">
                <a:effectLst/>
                <a:ea typeface="Times New Roman" panose="02020603050405020304" pitchFamily="18" charset="0"/>
              </a:rPr>
              <a:t>, </a:t>
            </a:r>
            <a:r>
              <a:rPr lang="en-IN" sz="1000" i="1" dirty="0">
                <a:effectLst/>
                <a:ea typeface="Times New Roman" panose="02020603050405020304" pitchFamily="18" charset="0"/>
              </a:rPr>
              <a:t>32</a:t>
            </a:r>
            <a:r>
              <a:rPr lang="en-IN" sz="1000" dirty="0">
                <a:effectLst/>
                <a:ea typeface="Times New Roman" panose="02020603050405020304" pitchFamily="18" charset="0"/>
              </a:rPr>
              <a:t>(1), 75–84. https://doi.org/10.1016/j.iimb.2019.07.007</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err="1">
                <a:effectLst/>
                <a:ea typeface="Times New Roman" panose="02020603050405020304" pitchFamily="18" charset="0"/>
              </a:rPr>
              <a:t>moneycontrol</a:t>
            </a:r>
            <a:r>
              <a:rPr lang="en-IN" sz="1000" dirty="0">
                <a:effectLst/>
                <a:ea typeface="Times New Roman" panose="02020603050405020304" pitchFamily="18" charset="0"/>
              </a:rPr>
              <a:t>. (n.d.). </a:t>
            </a:r>
            <a:r>
              <a:rPr lang="en-IN" sz="1000" i="1" dirty="0">
                <a:effectLst/>
                <a:ea typeface="Times New Roman" panose="02020603050405020304" pitchFamily="18" charset="0"/>
              </a:rPr>
              <a:t>HDFC Bank </a:t>
            </a:r>
            <a:r>
              <a:rPr lang="en-IN" sz="1000" i="1" dirty="0" err="1">
                <a:effectLst/>
                <a:ea typeface="Times New Roman" panose="02020603050405020304" pitchFamily="18" charset="0"/>
              </a:rPr>
              <a:t>Ltd.TECHNICALS</a:t>
            </a:r>
            <a:r>
              <a:rPr lang="en-IN" sz="1000" dirty="0">
                <a:effectLst/>
                <a:ea typeface="Times New Roman" panose="02020603050405020304" pitchFamily="18" charset="0"/>
              </a:rPr>
              <a:t>. https://www.moneycontrol.com/technical-analysis/hdfcbank/HDF01/weekly</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Mukerji, P., Chung, C., Walsh, T., &amp; </a:t>
            </a:r>
            <a:r>
              <a:rPr lang="en-IN" sz="1000" dirty="0" err="1">
                <a:effectLst/>
                <a:ea typeface="Times New Roman" panose="02020603050405020304" pitchFamily="18" charset="0"/>
              </a:rPr>
              <a:t>Xiong</a:t>
            </a:r>
            <a:r>
              <a:rPr lang="en-IN" sz="1000" dirty="0">
                <a:effectLst/>
                <a:ea typeface="Times New Roman" panose="02020603050405020304" pitchFamily="18" charset="0"/>
              </a:rPr>
              <a:t>, B. (2019). The Impact of Algorithmic Trading in a Simulated Asset Market. </a:t>
            </a:r>
            <a:r>
              <a:rPr lang="en-IN" sz="1000" i="1" dirty="0">
                <a:effectLst/>
                <a:ea typeface="Times New Roman" panose="02020603050405020304" pitchFamily="18" charset="0"/>
              </a:rPr>
              <a:t>Journal of Risk and Financial Management</a:t>
            </a:r>
            <a:r>
              <a:rPr lang="en-IN" sz="1000" dirty="0">
                <a:effectLst/>
                <a:ea typeface="Times New Roman" panose="02020603050405020304" pitchFamily="18" charset="0"/>
              </a:rPr>
              <a:t>, </a:t>
            </a:r>
            <a:r>
              <a:rPr lang="en-IN" sz="1000" i="1" dirty="0">
                <a:effectLst/>
                <a:ea typeface="Times New Roman" panose="02020603050405020304" pitchFamily="18" charset="0"/>
              </a:rPr>
              <a:t>12</a:t>
            </a:r>
            <a:r>
              <a:rPr lang="en-IN" sz="1000" dirty="0">
                <a:effectLst/>
                <a:ea typeface="Times New Roman" panose="02020603050405020304" pitchFamily="18" charset="0"/>
              </a:rPr>
              <a:t>(2), 68. https://doi.org/10.3390/jrfm12020068</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Omta, W. A., van </a:t>
            </a:r>
            <a:r>
              <a:rPr lang="en-IN" sz="1000" dirty="0" err="1">
                <a:effectLst/>
                <a:ea typeface="Times New Roman" panose="02020603050405020304" pitchFamily="18" charset="0"/>
              </a:rPr>
              <a:t>Heesbeen</a:t>
            </a:r>
            <a:r>
              <a:rPr lang="en-IN" sz="1000" dirty="0">
                <a:effectLst/>
                <a:ea typeface="Times New Roman" panose="02020603050405020304" pitchFamily="18" charset="0"/>
              </a:rPr>
              <a:t>, R. G., Shen, I., de Nobel, J., </a:t>
            </a:r>
            <a:r>
              <a:rPr lang="en-IN" sz="1000" dirty="0" err="1">
                <a:effectLst/>
                <a:ea typeface="Times New Roman" panose="02020603050405020304" pitchFamily="18" charset="0"/>
              </a:rPr>
              <a:t>Robers</a:t>
            </a:r>
            <a:r>
              <a:rPr lang="en-IN" sz="1000" dirty="0">
                <a:effectLst/>
                <a:ea typeface="Times New Roman" panose="02020603050405020304" pitchFamily="18" charset="0"/>
              </a:rPr>
              <a:t>, D., van der Velden, L. M., </a:t>
            </a:r>
            <a:r>
              <a:rPr lang="en-IN" sz="1000" dirty="0" err="1">
                <a:effectLst/>
                <a:ea typeface="Times New Roman" panose="02020603050405020304" pitchFamily="18" charset="0"/>
              </a:rPr>
              <a:t>Medema</a:t>
            </a:r>
            <a:r>
              <a:rPr lang="en-IN" sz="1000" dirty="0">
                <a:effectLst/>
                <a:ea typeface="Times New Roman" panose="02020603050405020304" pitchFamily="18" charset="0"/>
              </a:rPr>
              <a:t>, R. H., </a:t>
            </a:r>
            <a:r>
              <a:rPr lang="en-IN" sz="1000" dirty="0" err="1">
                <a:effectLst/>
                <a:ea typeface="Times New Roman" panose="02020603050405020304" pitchFamily="18" charset="0"/>
              </a:rPr>
              <a:t>Siebes</a:t>
            </a:r>
            <a:r>
              <a:rPr lang="en-IN" sz="1000" dirty="0">
                <a:effectLst/>
                <a:ea typeface="Times New Roman" panose="02020603050405020304" pitchFamily="18" charset="0"/>
              </a:rPr>
              <a:t>, A. P. J. M., </a:t>
            </a:r>
            <a:r>
              <a:rPr lang="en-IN" sz="1000" dirty="0" err="1">
                <a:effectLst/>
                <a:ea typeface="Times New Roman" panose="02020603050405020304" pitchFamily="18" charset="0"/>
              </a:rPr>
              <a:t>Feelders</a:t>
            </a:r>
            <a:r>
              <a:rPr lang="en-IN" sz="1000" dirty="0">
                <a:effectLst/>
                <a:ea typeface="Times New Roman" panose="02020603050405020304" pitchFamily="18" charset="0"/>
              </a:rPr>
              <a:t>, A. J., </a:t>
            </a:r>
            <a:r>
              <a:rPr lang="en-IN" sz="1000" dirty="0" err="1">
                <a:effectLst/>
                <a:ea typeface="Times New Roman" panose="02020603050405020304" pitchFamily="18" charset="0"/>
              </a:rPr>
              <a:t>Brinkkemper</a:t>
            </a:r>
            <a:r>
              <a:rPr lang="en-IN" sz="1000" dirty="0">
                <a:effectLst/>
                <a:ea typeface="Times New Roman" panose="02020603050405020304" pitchFamily="18" charset="0"/>
              </a:rPr>
              <a:t>, S., </a:t>
            </a:r>
            <a:r>
              <a:rPr lang="en-IN" sz="1000" dirty="0" err="1">
                <a:effectLst/>
                <a:ea typeface="Times New Roman" panose="02020603050405020304" pitchFamily="18" charset="0"/>
              </a:rPr>
              <a:t>Klumperman</a:t>
            </a:r>
            <a:r>
              <a:rPr lang="en-IN" sz="1000" dirty="0">
                <a:effectLst/>
                <a:ea typeface="Times New Roman" panose="02020603050405020304" pitchFamily="18" charset="0"/>
              </a:rPr>
              <a:t>, J. S., Spruit, M. R., </a:t>
            </a:r>
            <a:r>
              <a:rPr lang="en-IN" sz="1000" dirty="0" err="1">
                <a:effectLst/>
                <a:ea typeface="Times New Roman" panose="02020603050405020304" pitchFamily="18" charset="0"/>
              </a:rPr>
              <a:t>Brinkhuis</a:t>
            </a:r>
            <a:r>
              <a:rPr lang="en-IN" sz="1000" dirty="0">
                <a:effectLst/>
                <a:ea typeface="Times New Roman" panose="02020603050405020304" pitchFamily="18" charset="0"/>
              </a:rPr>
              <a:t>, M. J. S., &amp; Egan, D. A. (2020). Combining Supervised and Unsupervised Machine Learning Methods for Phenotypic Functional Genomics Screening. </a:t>
            </a:r>
            <a:r>
              <a:rPr lang="en-IN" sz="1000" i="1" dirty="0">
                <a:effectLst/>
                <a:ea typeface="Times New Roman" panose="02020603050405020304" pitchFamily="18" charset="0"/>
              </a:rPr>
              <a:t>SLAS Discovery</a:t>
            </a:r>
            <a:r>
              <a:rPr lang="en-IN" sz="1000" dirty="0">
                <a:effectLst/>
                <a:ea typeface="Times New Roman" panose="02020603050405020304" pitchFamily="18" charset="0"/>
              </a:rPr>
              <a:t>, </a:t>
            </a:r>
            <a:r>
              <a:rPr lang="en-IN" sz="1000" i="1" dirty="0">
                <a:effectLst/>
                <a:ea typeface="Times New Roman" panose="02020603050405020304" pitchFamily="18" charset="0"/>
              </a:rPr>
              <a:t>25</a:t>
            </a:r>
            <a:r>
              <a:rPr lang="en-IN" sz="1000" dirty="0">
                <a:effectLst/>
                <a:ea typeface="Times New Roman" panose="02020603050405020304" pitchFamily="18" charset="0"/>
              </a:rPr>
              <a:t>(6), 655–664. https://doi.org/10.1177/2472555220919345</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Rajkar, A., </a:t>
            </a:r>
            <a:r>
              <a:rPr lang="en-IN" sz="1000" dirty="0" err="1">
                <a:effectLst/>
                <a:ea typeface="Times New Roman" panose="02020603050405020304" pitchFamily="18" charset="0"/>
              </a:rPr>
              <a:t>Kumaria</a:t>
            </a:r>
            <a:r>
              <a:rPr lang="en-IN" sz="1000" dirty="0">
                <a:effectLst/>
                <a:ea typeface="Times New Roman" panose="02020603050405020304" pitchFamily="18" charset="0"/>
              </a:rPr>
              <a:t>, A., Raut, A., &amp; Kulkarni, N. (2021). Stock Market Price Prediction and Analysis. </a:t>
            </a:r>
            <a:r>
              <a:rPr lang="en-IN" sz="1000" i="1" dirty="0">
                <a:effectLst/>
                <a:ea typeface="Times New Roman" panose="02020603050405020304" pitchFamily="18" charset="0"/>
              </a:rPr>
              <a:t>International Journal of Engineering Research &amp; Technology</a:t>
            </a:r>
            <a:r>
              <a:rPr lang="en-IN" sz="1000" dirty="0">
                <a:effectLst/>
                <a:ea typeface="Times New Roman" panose="02020603050405020304" pitchFamily="18" charset="0"/>
              </a:rPr>
              <a:t>, </a:t>
            </a:r>
            <a:r>
              <a:rPr lang="en-IN" sz="1000" i="1" dirty="0">
                <a:effectLst/>
                <a:ea typeface="Times New Roman" panose="02020603050405020304" pitchFamily="18" charset="0"/>
              </a:rPr>
              <a:t>10</a:t>
            </a:r>
            <a:r>
              <a:rPr lang="en-IN" sz="1000" dirty="0">
                <a:effectLst/>
                <a:ea typeface="Times New Roman" panose="02020603050405020304" pitchFamily="18" charset="0"/>
              </a:rPr>
              <a:t>(06), 115–119.</a:t>
            </a:r>
            <a:endParaRPr lang="en-US" sz="1000" dirty="0">
              <a:effectLst/>
              <a:ea typeface="Times New Roman" panose="02020603050405020304" pitchFamily="18" charset="0"/>
            </a:endParaRPr>
          </a:p>
          <a:p>
            <a:r>
              <a:rPr lang="en-IN" sz="1000" dirty="0">
                <a:effectLst/>
                <a:ea typeface="Times New Roman" panose="02020603050405020304" pitchFamily="18" charset="0"/>
              </a:rPr>
              <a:t>Rouf, N., Malik, M. B., </a:t>
            </a:r>
            <a:r>
              <a:rPr lang="en-IN" sz="1000" dirty="0" err="1">
                <a:effectLst/>
                <a:ea typeface="Times New Roman" panose="02020603050405020304" pitchFamily="18" charset="0"/>
              </a:rPr>
              <a:t>Arif</a:t>
            </a:r>
            <a:r>
              <a:rPr lang="en-IN" sz="1000" dirty="0">
                <a:effectLst/>
                <a:ea typeface="Times New Roman" panose="02020603050405020304" pitchFamily="18" charset="0"/>
              </a:rPr>
              <a:t>, T., Sharma, S., Singh, S., </a:t>
            </a:r>
            <a:r>
              <a:rPr lang="en-IN" sz="1000" dirty="0" err="1">
                <a:effectLst/>
                <a:ea typeface="Times New Roman" panose="02020603050405020304" pitchFamily="18" charset="0"/>
              </a:rPr>
              <a:t>Aich</a:t>
            </a:r>
            <a:r>
              <a:rPr lang="en-IN" sz="1000" dirty="0">
                <a:effectLst/>
                <a:ea typeface="Times New Roman" panose="02020603050405020304" pitchFamily="18" charset="0"/>
              </a:rPr>
              <a:t>, S., &amp; Kim, H. C. (2021). Stock </a:t>
            </a:r>
            <a:endParaRPr lang="en-US" sz="1000" dirty="0">
              <a:effectLst/>
              <a:ea typeface="Times New Roman" panose="02020603050405020304" pitchFamily="18" charset="0"/>
            </a:endParaRPr>
          </a:p>
        </p:txBody>
      </p:sp>
    </p:spTree>
    <p:extLst>
      <p:ext uri="{BB962C8B-B14F-4D97-AF65-F5344CB8AC3E}">
        <p14:creationId xmlns:p14="http://schemas.microsoft.com/office/powerpoint/2010/main" val="38268862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3528723"/>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market prediction using machine learning techniques: A decade survey on methodologies, recent developments, and future directions. </a:t>
            </a:r>
            <a:r>
              <a:rPr lang="en-IN" sz="1000" i="1" dirty="0">
                <a:effectLst/>
                <a:latin typeface="+mj-lt"/>
                <a:ea typeface="Times New Roman" panose="02020603050405020304" pitchFamily="18" charset="0"/>
              </a:rPr>
              <a:t>Electronics (Switzerland)</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10</a:t>
            </a:r>
            <a:r>
              <a:rPr lang="en-IN" sz="1000" dirty="0">
                <a:effectLst/>
                <a:latin typeface="+mj-lt"/>
                <a:ea typeface="Times New Roman" panose="02020603050405020304" pitchFamily="18" charset="0"/>
              </a:rPr>
              <a:t>(21). https://doi.org/10.3390/electronics10212717</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Schonlau, M., &amp; Zou, R. Y. (2020). The random forest algorithm for statistical learning. </a:t>
            </a:r>
            <a:r>
              <a:rPr lang="en-IN" sz="1000" i="1" dirty="0">
                <a:effectLst/>
                <a:latin typeface="+mj-lt"/>
                <a:ea typeface="Times New Roman" panose="02020603050405020304" pitchFamily="18" charset="0"/>
              </a:rPr>
              <a:t>Stata Journal</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20</a:t>
            </a:r>
            <a:r>
              <a:rPr lang="en-IN" sz="1000" dirty="0">
                <a:effectLst/>
                <a:latin typeface="+mj-lt"/>
                <a:ea typeface="Times New Roman" panose="02020603050405020304" pitchFamily="18" charset="0"/>
              </a:rPr>
              <a:t>(1), 3–29. https://doi.org/10.1177/1536867X20909688</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Shah, D., Isah, H., &amp; Zulkernine, F. (2019). Stock market analysis: A review and taxonomy of prediction techniques. </a:t>
            </a:r>
            <a:r>
              <a:rPr lang="en-IN" sz="1000" i="1" dirty="0">
                <a:effectLst/>
                <a:latin typeface="+mj-lt"/>
                <a:ea typeface="Times New Roman" panose="02020603050405020304" pitchFamily="18" charset="0"/>
              </a:rPr>
              <a:t>International Journal of Financial Studies</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7</a:t>
            </a:r>
            <a:r>
              <a:rPr lang="en-IN" sz="1000" dirty="0">
                <a:effectLst/>
                <a:latin typeface="+mj-lt"/>
                <a:ea typeface="Times New Roman" panose="02020603050405020304" pitchFamily="18" charset="0"/>
              </a:rPr>
              <a:t>(2). https://doi.org/10.3390/ijfs7020026</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Silva, I., &amp; Naranjo, J. E. (2020). A systematic methodology to evaluate prediction models for driving style classification. </a:t>
            </a:r>
            <a:r>
              <a:rPr lang="en-IN" sz="1000" i="1" dirty="0">
                <a:effectLst/>
                <a:latin typeface="+mj-lt"/>
                <a:ea typeface="Times New Roman" panose="02020603050405020304" pitchFamily="18" charset="0"/>
              </a:rPr>
              <a:t>Sensors (Switzerland)</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20</a:t>
            </a:r>
            <a:r>
              <a:rPr lang="en-IN" sz="1000" dirty="0">
                <a:effectLst/>
                <a:latin typeface="+mj-lt"/>
                <a:ea typeface="Times New Roman" panose="02020603050405020304" pitchFamily="18" charset="0"/>
              </a:rPr>
              <a:t>(6), 1–21. https://doi.org/10.3390/s20061692</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Sonkiya, P., Bajpai, V., &amp; Bansal, A. (2021). </a:t>
            </a:r>
            <a:r>
              <a:rPr lang="en-IN" sz="1000" i="1" dirty="0">
                <a:effectLst/>
                <a:latin typeface="+mj-lt"/>
                <a:ea typeface="Times New Roman" panose="02020603050405020304" pitchFamily="18" charset="0"/>
              </a:rPr>
              <a:t>Stock price prediction using BERT and GAN</a:t>
            </a:r>
            <a:r>
              <a:rPr lang="en-IN" sz="1000" dirty="0">
                <a:effectLst/>
                <a:latin typeface="+mj-lt"/>
                <a:ea typeface="Times New Roman" panose="02020603050405020304" pitchFamily="18" charset="0"/>
              </a:rPr>
              <a:t>. http://arxiv.org/abs/2107.09055</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Thanekar, G. S., &amp; Shaikh, Z. S. (2021). Analysis and Evaluation of Technical Indicators for Prediction of Stock Market. </a:t>
            </a:r>
            <a:r>
              <a:rPr lang="en-IN" sz="1000" i="1" dirty="0">
                <a:effectLst/>
                <a:latin typeface="+mj-lt"/>
                <a:ea typeface="Times New Roman" panose="02020603050405020304" pitchFamily="18" charset="0"/>
              </a:rPr>
              <a:t>International Journal of Engineering Research &amp; Technology (IJERT)</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10</a:t>
            </a:r>
            <a:r>
              <a:rPr lang="en-IN" sz="1000" dirty="0">
                <a:effectLst/>
                <a:latin typeface="+mj-lt"/>
                <a:ea typeface="Times New Roman" panose="02020603050405020304" pitchFamily="18" charset="0"/>
              </a:rPr>
              <a:t>(May), 341–344.</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Wang, L. (2019). Research and Implementation of Machine Learning Classifier Based on KNN. </a:t>
            </a:r>
            <a:r>
              <a:rPr lang="en-IN" sz="1000" i="1" dirty="0">
                <a:effectLst/>
                <a:latin typeface="+mj-lt"/>
                <a:ea typeface="Times New Roman" panose="02020603050405020304" pitchFamily="18" charset="0"/>
              </a:rPr>
              <a:t>IOP Conference Series: Materials Science and Engineering</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677</a:t>
            </a:r>
            <a:r>
              <a:rPr lang="en-IN" sz="1000" dirty="0">
                <a:effectLst/>
                <a:latin typeface="+mj-lt"/>
                <a:ea typeface="Times New Roman" panose="02020603050405020304" pitchFamily="18" charset="0"/>
              </a:rPr>
              <a:t>(5), 0–5. https://doi.org/10.1088/1757-899X/677/5/052038</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Zhang, P., Jia, Y., &amp; Shang, Y. (2022). Research and application of XGBoost in imbalanced data. </a:t>
            </a:r>
            <a:r>
              <a:rPr lang="en-IN" sz="1000" i="1" dirty="0">
                <a:effectLst/>
                <a:latin typeface="+mj-lt"/>
                <a:ea typeface="Times New Roman" panose="02020603050405020304" pitchFamily="18" charset="0"/>
              </a:rPr>
              <a:t>International Journal of Distributed Sensor Networks</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18</a:t>
            </a:r>
            <a:r>
              <a:rPr lang="en-IN" sz="1000" dirty="0">
                <a:effectLst/>
                <a:latin typeface="+mj-lt"/>
                <a:ea typeface="Times New Roman" panose="02020603050405020304" pitchFamily="18" charset="0"/>
              </a:rPr>
              <a:t>(6). https://doi.org/10.1177/15501329221106935</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endParaRPr lang="en-US" sz="1000" dirty="0">
              <a:effectLst/>
              <a:latin typeface="+mj-lt"/>
              <a:ea typeface="Times New Roman" panose="02020603050405020304" pitchFamily="18" charset="0"/>
            </a:endParaRPr>
          </a:p>
        </p:txBody>
      </p:sp>
    </p:spTree>
    <p:extLst>
      <p:ext uri="{BB962C8B-B14F-4D97-AF65-F5344CB8AC3E}">
        <p14:creationId xmlns:p14="http://schemas.microsoft.com/office/powerpoint/2010/main" val="11260874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518984" y="1618736"/>
            <a:ext cx="11249683" cy="3782061"/>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2"/>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none" strike="noStrike" dirty="0">
                <a:solidFill>
                  <a:srgbClr val="0563C1"/>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84789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1673662810"/>
              </p:ext>
            </p:extLst>
          </p:nvPr>
        </p:nvGraphicFramePr>
        <p:xfrm>
          <a:off x="331304" y="1310715"/>
          <a:ext cx="11555895" cy="5081522"/>
        </p:xfrm>
        <a:graphic>
          <a:graphicData uri="http://schemas.openxmlformats.org/drawingml/2006/table">
            <a:tbl>
              <a:tblPr firstRow="1" bandRow="1">
                <a:tableStyleId>{5C22544A-7EE6-4342-B048-85BDC9FD1C3A}</a:tableStyleId>
              </a:tblPr>
              <a:tblGrid>
                <a:gridCol w="2557670">
                  <a:extLst>
                    <a:ext uri="{9D8B030D-6E8A-4147-A177-3AD203B41FA5}">
                      <a16:colId xmlns:a16="http://schemas.microsoft.com/office/drawing/2014/main" val="1369673058"/>
                    </a:ext>
                  </a:extLst>
                </a:gridCol>
                <a:gridCol w="1696278">
                  <a:extLst>
                    <a:ext uri="{9D8B030D-6E8A-4147-A177-3AD203B41FA5}">
                      <a16:colId xmlns:a16="http://schemas.microsoft.com/office/drawing/2014/main" val="1958250733"/>
                    </a:ext>
                  </a:extLst>
                </a:gridCol>
                <a:gridCol w="2743200">
                  <a:extLst>
                    <a:ext uri="{9D8B030D-6E8A-4147-A177-3AD203B41FA5}">
                      <a16:colId xmlns:a16="http://schemas.microsoft.com/office/drawing/2014/main" val="1860136396"/>
                    </a:ext>
                  </a:extLst>
                </a:gridCol>
                <a:gridCol w="2266122">
                  <a:extLst>
                    <a:ext uri="{9D8B030D-6E8A-4147-A177-3AD203B41FA5}">
                      <a16:colId xmlns:a16="http://schemas.microsoft.com/office/drawing/2014/main" val="954020900"/>
                    </a:ext>
                  </a:extLst>
                </a:gridCol>
                <a:gridCol w="2292625">
                  <a:extLst>
                    <a:ext uri="{9D8B030D-6E8A-4147-A177-3AD203B41FA5}">
                      <a16:colId xmlns:a16="http://schemas.microsoft.com/office/drawing/2014/main" val="337298450"/>
                    </a:ext>
                  </a:extLst>
                </a:gridCol>
              </a:tblGrid>
              <a:tr h="615453">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406749">
                <a:tc>
                  <a:txBody>
                    <a:bodyPr/>
                    <a:lstStyle/>
                    <a:p>
                      <a:r>
                        <a:rPr lang="en-US" dirty="0">
                          <a:effectLst/>
                        </a:rPr>
                        <a:t>Stock Market Price Prediction and Analysis</a:t>
                      </a:r>
                      <a:endParaRPr lang="en-US" dirty="0"/>
                    </a:p>
                  </a:txBody>
                  <a:tcPr/>
                </a:tc>
                <a:tc>
                  <a:txBody>
                    <a:bodyPr/>
                    <a:lstStyle/>
                    <a:p>
                      <a:r>
                        <a:rPr lang="en-US" dirty="0"/>
                        <a:t>Rajkar, Ajinkya, Aayush,</a:t>
                      </a:r>
                    </a:p>
                    <a:p>
                      <a:r>
                        <a:rPr lang="en-US" dirty="0"/>
                        <a:t>Aniket</a:t>
                      </a:r>
                    </a:p>
                  </a:txBody>
                  <a:tcPr/>
                </a:tc>
                <a:tc>
                  <a:txBody>
                    <a:bodyPr/>
                    <a:lstStyle/>
                    <a:p>
                      <a:r>
                        <a:rPr lang="en-US" dirty="0">
                          <a:effectLst/>
                        </a:rPr>
                        <a:t>Inter</a:t>
                      </a:r>
                    </a:p>
                    <a:p>
                      <a:r>
                        <a:rPr lang="en-US" dirty="0">
                          <a:effectLst/>
                        </a:rPr>
                        <a:t>national Journal of Engineering Research &amp; Technology</a:t>
                      </a:r>
                      <a:endParaRPr lang="en-US" dirty="0"/>
                    </a:p>
                  </a:txBody>
                  <a:tcPr/>
                </a:tc>
                <a:tc>
                  <a:txBody>
                    <a:bodyPr/>
                    <a:lstStyle/>
                    <a:p>
                      <a:r>
                        <a:rPr lang="en-US" dirty="0"/>
                        <a:t>Predict  Stock</a:t>
                      </a:r>
                    </a:p>
                    <a:p>
                      <a:r>
                        <a:rPr lang="en-US" dirty="0"/>
                        <a:t>market Returns using ML</a:t>
                      </a:r>
                    </a:p>
                  </a:txBody>
                  <a:tcPr/>
                </a:tc>
                <a:tc>
                  <a:txBody>
                    <a:bodyPr/>
                    <a:lstStyle/>
                    <a:p>
                      <a:r>
                        <a:rPr lang="en-US" dirty="0"/>
                        <a:t>Feature expansion and  elimination techniques in data preparation lacking details</a:t>
                      </a:r>
                    </a:p>
                  </a:txBody>
                  <a:tcPr/>
                </a:tc>
                <a:extLst>
                  <a:ext uri="{0D108BD9-81ED-4DB2-BD59-A6C34878D82A}">
                    <a16:rowId xmlns:a16="http://schemas.microsoft.com/office/drawing/2014/main" val="2304257186"/>
                  </a:ext>
                </a:extLst>
              </a:tr>
              <a:tr h="1406749">
                <a:tc>
                  <a:txBody>
                    <a:bodyPr/>
                    <a:lstStyle/>
                    <a:p>
                      <a:r>
                        <a:rPr lang="en-US" dirty="0">
                          <a:effectLst/>
                        </a:rPr>
                        <a:t>Analysis and Evaluation of Technical Indicators for Prediction of Stock Market</a:t>
                      </a:r>
                      <a:endParaRPr lang="en-US" dirty="0"/>
                    </a:p>
                  </a:txBody>
                  <a:tcPr/>
                </a:tc>
                <a:tc>
                  <a:txBody>
                    <a:bodyPr/>
                    <a:lstStyle/>
                    <a:p>
                      <a:r>
                        <a:rPr lang="en-US" dirty="0">
                          <a:effectLst/>
                        </a:rPr>
                        <a:t>Thanekar, Gananjay Sandeep</a:t>
                      </a:r>
                    </a:p>
                    <a:p>
                      <a:r>
                        <a:rPr lang="en-US" dirty="0">
                          <a:effectLst/>
                        </a:rPr>
                        <a:t> Zaheed Shamsuddin</a:t>
                      </a:r>
                      <a:endParaRPr lang="en-US" dirty="0"/>
                    </a:p>
                  </a:txBody>
                  <a:tcPr/>
                </a:tc>
                <a:tc>
                  <a:txBody>
                    <a:bodyPr/>
                    <a:lstStyle/>
                    <a:p>
                      <a:r>
                        <a:rPr lang="en-US" dirty="0">
                          <a:effectLst/>
                        </a:rPr>
                        <a:t>International Journal of Engineering Research &amp; Technology (IJERT)</a:t>
                      </a:r>
                      <a:endParaRPr lang="en-US" dirty="0"/>
                    </a:p>
                  </a:txBody>
                  <a:tcPr/>
                </a:tc>
                <a:tc>
                  <a:txBody>
                    <a:bodyPr/>
                    <a:lstStyle/>
                    <a:p>
                      <a:r>
                        <a:rPr lang="en-US" dirty="0"/>
                        <a:t>Utilize Technical Indicator for higher SM Returns</a:t>
                      </a:r>
                    </a:p>
                  </a:txBody>
                  <a:tcPr/>
                </a:tc>
                <a:tc>
                  <a:txBody>
                    <a:bodyPr/>
                    <a:lstStyle/>
                    <a:p>
                      <a:r>
                        <a:rPr lang="en-US" dirty="0"/>
                        <a:t>Fundamental analysis should also be explored.</a:t>
                      </a:r>
                    </a:p>
                  </a:txBody>
                  <a:tcPr/>
                </a:tc>
                <a:extLst>
                  <a:ext uri="{0D108BD9-81ED-4DB2-BD59-A6C34878D82A}">
                    <a16:rowId xmlns:a16="http://schemas.microsoft.com/office/drawing/2014/main" val="1113910316"/>
                  </a:ext>
                </a:extLst>
              </a:tr>
              <a:tr h="1515362">
                <a:tc>
                  <a:txBody>
                    <a:bodyPr/>
                    <a:lstStyle/>
                    <a:p>
                      <a:r>
                        <a:rPr lang="en-US" dirty="0">
                          <a:effectLst/>
                        </a:rPr>
                        <a:t>Effects of Volatility and Trend Indicator for Improving Price Prediction of Cryptocurrency</a:t>
                      </a:r>
                      <a:endParaRPr lang="en-US" dirty="0"/>
                    </a:p>
                  </a:txBody>
                  <a:tcPr/>
                </a:tc>
                <a:tc>
                  <a:txBody>
                    <a:bodyPr/>
                    <a:lstStyle/>
                    <a:p>
                      <a:r>
                        <a:rPr lang="en-US" dirty="0">
                          <a:effectLst/>
                        </a:rPr>
                        <a:t>Dahham, </a:t>
                      </a:r>
                    </a:p>
                    <a:p>
                      <a:r>
                        <a:rPr lang="en-US" dirty="0">
                          <a:effectLst/>
                        </a:rPr>
                        <a:t>Ibrahim, Abdullahi </a:t>
                      </a:r>
                      <a:endParaRPr lang="en-US" dirty="0"/>
                    </a:p>
                  </a:txBody>
                  <a:tcPr/>
                </a:tc>
                <a:tc>
                  <a:txBody>
                    <a:bodyPr/>
                    <a:lstStyle/>
                    <a:p>
                      <a:r>
                        <a:rPr lang="en-US" dirty="0">
                          <a:effectLst/>
                        </a:rPr>
                        <a:t>IOP Conference Series: Materials Science and Engineering</a:t>
                      </a:r>
                      <a:endParaRPr lang="en-US" dirty="0"/>
                    </a:p>
                  </a:txBody>
                  <a:tcPr/>
                </a:tc>
                <a:tc>
                  <a:txBody>
                    <a:bodyPr/>
                    <a:lstStyle/>
                    <a:p>
                      <a:r>
                        <a:rPr lang="en-US" dirty="0"/>
                        <a:t>Volatility and Trend Indicator for  Predicting ret from Cryptocurrency.</a:t>
                      </a:r>
                    </a:p>
                  </a:txBody>
                  <a:tcPr/>
                </a:tc>
                <a:tc>
                  <a:txBody>
                    <a:bodyPr/>
                    <a:lstStyle/>
                    <a:p>
                      <a:r>
                        <a:rPr lang="en-US" dirty="0"/>
                        <a:t>Volume and momentum indicators also should be explored.</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12" name="TextBox 11">
            <a:extLst>
              <a:ext uri="{FF2B5EF4-FFF2-40B4-BE49-F238E27FC236}">
                <a16:creationId xmlns:a16="http://schemas.microsoft.com/office/drawing/2014/main" id="{4C6F8FA6-DB08-4060-9832-77D337D2BF55}"/>
              </a:ext>
            </a:extLst>
          </p:cNvPr>
          <p:cNvSpPr txBox="1"/>
          <p:nvPr/>
        </p:nvSpPr>
        <p:spPr>
          <a:xfrm>
            <a:off x="7533564" y="1112724"/>
            <a:ext cx="4235103" cy="338554"/>
          </a:xfrm>
          <a:prstGeom prst="rect">
            <a:avLst/>
          </a:prstGeom>
          <a:noFill/>
        </p:spPr>
        <p:txBody>
          <a:bodyPr wrap="square" rtlCol="0">
            <a:spAutoFit/>
          </a:bodyPr>
          <a:lstStyle/>
          <a:p>
            <a:r>
              <a:rPr lang="en-US" altLang="ko-KR" sz="16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600" dirty="0">
              <a:solidFill>
                <a:schemeClr val="tx1">
                  <a:lumMod val="75000"/>
                  <a:lumOff val="25000"/>
                </a:schemeClr>
              </a:solidFill>
              <a:latin typeface="+mj-lt"/>
              <a:cs typeface="Arial" pitchFamily="34" charset="0"/>
            </a:endParaRP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4252129722"/>
              </p:ext>
            </p:extLst>
          </p:nvPr>
        </p:nvGraphicFramePr>
        <p:xfrm>
          <a:off x="371800" y="1315296"/>
          <a:ext cx="11515399" cy="5029200"/>
        </p:xfrm>
        <a:graphic>
          <a:graphicData uri="http://schemas.openxmlformats.org/drawingml/2006/table">
            <a:tbl>
              <a:tblPr firstRow="1" bandRow="1">
                <a:tableStyleId>{5C22544A-7EE6-4342-B048-85BDC9FD1C3A}</a:tableStyleId>
              </a:tblPr>
              <a:tblGrid>
                <a:gridCol w="2959190">
                  <a:extLst>
                    <a:ext uri="{9D8B030D-6E8A-4147-A177-3AD203B41FA5}">
                      <a16:colId xmlns:a16="http://schemas.microsoft.com/office/drawing/2014/main" val="1369673058"/>
                    </a:ext>
                  </a:extLst>
                </a:gridCol>
                <a:gridCol w="1405950">
                  <a:extLst>
                    <a:ext uri="{9D8B030D-6E8A-4147-A177-3AD203B41FA5}">
                      <a16:colId xmlns:a16="http://schemas.microsoft.com/office/drawing/2014/main" val="1958250733"/>
                    </a:ext>
                  </a:extLst>
                </a:gridCol>
                <a:gridCol w="1186782">
                  <a:extLst>
                    <a:ext uri="{9D8B030D-6E8A-4147-A177-3AD203B41FA5}">
                      <a16:colId xmlns:a16="http://schemas.microsoft.com/office/drawing/2014/main" val="1860136396"/>
                    </a:ext>
                  </a:extLst>
                </a:gridCol>
                <a:gridCol w="2696319">
                  <a:extLst>
                    <a:ext uri="{9D8B030D-6E8A-4147-A177-3AD203B41FA5}">
                      <a16:colId xmlns:a16="http://schemas.microsoft.com/office/drawing/2014/main" val="954020900"/>
                    </a:ext>
                  </a:extLst>
                </a:gridCol>
                <a:gridCol w="3267158">
                  <a:extLst>
                    <a:ext uri="{9D8B030D-6E8A-4147-A177-3AD203B41FA5}">
                      <a16:colId xmlns:a16="http://schemas.microsoft.com/office/drawing/2014/main" val="337298450"/>
                    </a:ext>
                  </a:extLst>
                </a:gridCol>
              </a:tblGrid>
              <a:tr h="260738">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133254">
                <a:tc>
                  <a:txBody>
                    <a:bodyPr/>
                    <a:lstStyle/>
                    <a:p>
                      <a:r>
                        <a:rPr lang="en-US" dirty="0">
                          <a:effectLst/>
                        </a:rPr>
                        <a:t>The random forest algorithm for statistical learning</a:t>
                      </a:r>
                      <a:endParaRPr lang="en-US" dirty="0"/>
                    </a:p>
                  </a:txBody>
                  <a:tcPr/>
                </a:tc>
                <a:tc>
                  <a:txBody>
                    <a:bodyPr/>
                    <a:lstStyle/>
                    <a:p>
                      <a:r>
                        <a:rPr lang="en-US" dirty="0">
                          <a:effectLst/>
                        </a:rPr>
                        <a:t>Schonlau,Matthias</a:t>
                      </a:r>
                    </a:p>
                    <a:p>
                      <a:r>
                        <a:rPr lang="en-US" dirty="0">
                          <a:effectLst/>
                        </a:rPr>
                        <a:t>Zou, Rosie Yuyan</a:t>
                      </a:r>
                      <a:endParaRPr lang="en-US" b="1" dirty="0"/>
                    </a:p>
                  </a:txBody>
                  <a:tcPr/>
                </a:tc>
                <a:tc>
                  <a:txBody>
                    <a:bodyPr/>
                    <a:lstStyle/>
                    <a:p>
                      <a:r>
                        <a:rPr lang="en-US" dirty="0">
                          <a:effectLst/>
                        </a:rPr>
                        <a:t>Stata Journal</a:t>
                      </a:r>
                      <a:endParaRPr lang="en-US" dirty="0"/>
                    </a:p>
                  </a:txBody>
                  <a:tcPr/>
                </a:tc>
                <a:tc>
                  <a:txBody>
                    <a:bodyPr/>
                    <a:lstStyle/>
                    <a:p>
                      <a:r>
                        <a:rPr lang="en-US" dirty="0"/>
                        <a:t>Classification and regression modelling using Random forest</a:t>
                      </a:r>
                    </a:p>
                  </a:txBody>
                  <a:tcPr/>
                </a:tc>
                <a:tc>
                  <a:txBody>
                    <a:bodyPr/>
                    <a:lstStyle/>
                    <a:p>
                      <a:r>
                        <a:rPr lang="en-US" dirty="0"/>
                        <a:t>Hyperparameters tuning to be explored further to improve prediction accuracy.</a:t>
                      </a:r>
                    </a:p>
                  </a:txBody>
                  <a:tcPr/>
                </a:tc>
                <a:extLst>
                  <a:ext uri="{0D108BD9-81ED-4DB2-BD59-A6C34878D82A}">
                    <a16:rowId xmlns:a16="http://schemas.microsoft.com/office/drawing/2014/main" val="2304257186"/>
                  </a:ext>
                </a:extLst>
              </a:tr>
              <a:tr h="1186665">
                <a:tc>
                  <a:txBody>
                    <a:bodyPr/>
                    <a:lstStyle/>
                    <a:p>
                      <a:r>
                        <a:rPr lang="en-US" dirty="0">
                          <a:effectLst/>
                        </a:rPr>
                        <a:t>A systematic methodology to evaluate prediction models for driving  classification</a:t>
                      </a:r>
                      <a:endParaRPr lang="en-US" dirty="0"/>
                    </a:p>
                  </a:txBody>
                  <a:tcPr/>
                </a:tc>
                <a:tc>
                  <a:txBody>
                    <a:bodyPr/>
                    <a:lstStyle/>
                    <a:p>
                      <a:r>
                        <a:rPr lang="pt-BR" dirty="0">
                          <a:effectLst/>
                        </a:rPr>
                        <a:t>Silva, Iván</a:t>
                      </a:r>
                    </a:p>
                    <a:p>
                      <a:r>
                        <a:rPr lang="pt-BR" dirty="0">
                          <a:effectLst/>
                        </a:rPr>
                        <a:t>Naranjo, José Eugenio</a:t>
                      </a:r>
                      <a:endParaRPr lang="en-US" dirty="0"/>
                    </a:p>
                  </a:txBody>
                  <a:tcPr/>
                </a:tc>
                <a:tc>
                  <a:txBody>
                    <a:bodyPr/>
                    <a:lstStyle/>
                    <a:p>
                      <a:r>
                        <a:rPr lang="en-US" dirty="0">
                          <a:effectLst/>
                        </a:rPr>
                        <a:t>Sensors (Switzerland)</a:t>
                      </a:r>
                      <a:endParaRPr lang="en-US" dirty="0"/>
                    </a:p>
                  </a:txBody>
                  <a:tcPr/>
                </a:tc>
                <a:tc>
                  <a:txBody>
                    <a:bodyPr/>
                    <a:lstStyle/>
                    <a:p>
                      <a:r>
                        <a:rPr lang="en-US" dirty="0"/>
                        <a:t>Evaluating classifiers using ML metrics (e.g., accuracy, F1-score)explored.</a:t>
                      </a:r>
                    </a:p>
                  </a:txBody>
                  <a:tcPr/>
                </a:tc>
                <a:tc>
                  <a:txBody>
                    <a:bodyPr/>
                    <a:lstStyle/>
                    <a:p>
                      <a:r>
                        <a:rPr lang="en-US" dirty="0"/>
                        <a:t>Evaluation metrics on robustness, scalability,</a:t>
                      </a:r>
                    </a:p>
                    <a:p>
                      <a:r>
                        <a:rPr lang="en-US" dirty="0"/>
                        <a:t>speed should also be explored.</a:t>
                      </a:r>
                    </a:p>
                  </a:txBody>
                  <a:tcPr/>
                </a:tc>
                <a:extLst>
                  <a:ext uri="{0D108BD9-81ED-4DB2-BD59-A6C34878D82A}">
                    <a16:rowId xmlns:a16="http://schemas.microsoft.com/office/drawing/2014/main" val="1113910316"/>
                  </a:ext>
                </a:extLst>
              </a:tr>
              <a:tr h="1347955">
                <a:tc>
                  <a:txBody>
                    <a:bodyPr/>
                    <a:lstStyle/>
                    <a:p>
                      <a:r>
                        <a:rPr lang="en-US" dirty="0">
                          <a:effectLst/>
                        </a:rPr>
                        <a:t>Combining Supervised and Unsupervised Machine Learning Methods for Phenotypic Functional Genomics Screening</a:t>
                      </a:r>
                      <a:endParaRPr lang="en-US" dirty="0"/>
                    </a:p>
                  </a:txBody>
                  <a:tcPr/>
                </a:tc>
                <a:tc>
                  <a:txBody>
                    <a:bodyPr/>
                    <a:lstStyle/>
                    <a:p>
                      <a:r>
                        <a:rPr lang="en-US" dirty="0"/>
                        <a:t>Omta, Wienand,</a:t>
                      </a:r>
                    </a:p>
                    <a:p>
                      <a:r>
                        <a:rPr lang="en-US" dirty="0"/>
                        <a:t>Matthieu, David A.</a:t>
                      </a:r>
                    </a:p>
                  </a:txBody>
                  <a:tcPr/>
                </a:tc>
                <a:tc>
                  <a:txBody>
                    <a:bodyPr/>
                    <a:lstStyle/>
                    <a:p>
                      <a:r>
                        <a:rPr lang="en-US" dirty="0">
                          <a:effectLst/>
                        </a:rPr>
                        <a:t>SLAS Dis</a:t>
                      </a:r>
                    </a:p>
                    <a:p>
                      <a:r>
                        <a:rPr lang="en-US" dirty="0">
                          <a:effectLst/>
                        </a:rPr>
                        <a:t>covery</a:t>
                      </a:r>
                      <a:endParaRPr lang="en-US" dirty="0"/>
                    </a:p>
                  </a:txBody>
                  <a:tcPr/>
                </a:tc>
                <a:tc>
                  <a:txBody>
                    <a:bodyPr/>
                    <a:lstStyle/>
                    <a:p>
                      <a:r>
                        <a:rPr lang="en-US" dirty="0"/>
                        <a:t>Unsupervised exploratory methods applied before modelling using supervised deep learning techniques.</a:t>
                      </a:r>
                    </a:p>
                  </a:txBody>
                  <a:tcPr/>
                </a:tc>
                <a:tc>
                  <a:txBody>
                    <a:bodyPr/>
                    <a:lstStyle/>
                    <a:p>
                      <a:r>
                        <a:rPr lang="en-US" dirty="0"/>
                        <a:t>Extensive research for quality of the training sets used and the quantity of available data in each training class in data understanding phase could be better.</a:t>
                      </a:r>
                    </a:p>
                  </a:txBody>
                  <a:tcPr/>
                </a:tc>
                <a:extLst>
                  <a:ext uri="{0D108BD9-81ED-4DB2-BD59-A6C34878D82A}">
                    <a16:rowId xmlns:a16="http://schemas.microsoft.com/office/drawing/2014/main" val="1843977272"/>
                  </a:ext>
                </a:extLst>
              </a:tr>
            </a:tbl>
          </a:graphicData>
        </a:graphic>
      </p:graphicFrame>
    </p:spTree>
    <p:extLst>
      <p:ext uri="{BB962C8B-B14F-4D97-AF65-F5344CB8AC3E}">
        <p14:creationId xmlns:p14="http://schemas.microsoft.com/office/powerpoint/2010/main" val="475906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566711"/>
            <a:ext cx="3287933" cy="175432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Precision, recall,f1-score, </a:t>
            </a:r>
          </a:p>
          <a:p>
            <a:endParaRPr lang="en-US" dirty="0"/>
          </a:p>
          <a:p>
            <a:r>
              <a:rPr lang="en-US" dirty="0"/>
              <a:t>accuracy score, ROC AUC Score</a:t>
            </a:r>
          </a:p>
        </p:txBody>
      </p:sp>
    </p:spTree>
    <p:extLst>
      <p:ext uri="{BB962C8B-B14F-4D97-AF65-F5344CB8AC3E}">
        <p14:creationId xmlns:p14="http://schemas.microsoft.com/office/powerpoint/2010/main" val="411490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ADX-Upper Band</a:t>
            </a:r>
          </a:p>
          <a:p>
            <a:pPr algn="ctr"/>
            <a:r>
              <a:rPr lang="en-US" dirty="0">
                <a:highlight>
                  <a:srgbClr val="532476"/>
                </a:highlight>
              </a:rPr>
              <a:t>1514.69</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200329"/>
          </a:xfrm>
          <a:prstGeom prst="rect">
            <a:avLst/>
          </a:prstGeom>
          <a:solidFill>
            <a:schemeClr val="accent3">
              <a:lumMod val="40000"/>
              <a:lumOff val="60000"/>
            </a:schemeClr>
          </a:solidFill>
        </p:spPr>
        <p:txBody>
          <a:bodyPr wrap="square">
            <a:spAutoFit/>
          </a:bodyPr>
          <a:lstStyle/>
          <a:p>
            <a:r>
              <a:rPr lang="en-US" i="0" dirty="0">
                <a:solidFill>
                  <a:srgbClr val="202124"/>
                </a:solidFill>
                <a:effectLst/>
                <a:latin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rPr>
              <a:t>close price of HDFC stock is 1493.05 which means HDFC stock is showing a sideways trend.</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ADX-Lower Band</a:t>
            </a:r>
          </a:p>
          <a:p>
            <a:pPr algn="ctr"/>
            <a:r>
              <a:rPr lang="en-US" dirty="0">
                <a:highlight>
                  <a:srgbClr val="532476"/>
                </a:highlight>
              </a:rPr>
              <a:t>1261.46</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RSI-58.72</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RSI is indicating that HDFC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MACD - 18.97 </a:t>
            </a:r>
            <a:endParaRPr lang="en-US" dirty="0">
              <a:highlight>
                <a:srgbClr val="532476"/>
              </a:highlight>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Moving Average Convergence Divergence is indicating that HDFC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Stochastic89.62 </a:t>
            </a:r>
            <a:endParaRPr lang="en-US" dirty="0">
              <a:highlight>
                <a:srgbClr val="532476"/>
              </a:highlight>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HDFC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ADX- 11.43 </a:t>
            </a:r>
            <a:endParaRPr lang="en-US" dirty="0">
              <a:highlight>
                <a:srgbClr val="532476"/>
              </a:highlight>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 HDFC stock ADX is quite less meaning it will show a weak upward or downward trend.</a:t>
            </a:r>
          </a:p>
        </p:txBody>
      </p:sp>
    </p:spTree>
    <p:extLst>
      <p:ext uri="{BB962C8B-B14F-4D97-AF65-F5344CB8AC3E}">
        <p14:creationId xmlns:p14="http://schemas.microsoft.com/office/powerpoint/2010/main" val="861500206"/>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3805</TotalTime>
  <Words>4274</Words>
  <Application>Microsoft Office PowerPoint</Application>
  <PresentationFormat>Widescreen</PresentationFormat>
  <Paragraphs>614</Paragraphs>
  <Slides>40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40</vt:i4>
      </vt:variant>
    </vt:vector>
  </HeadingPairs>
  <TitlesOfParts>
    <vt:vector size="48" baseType="lpstr">
      <vt:lpstr>Times New Roman</vt:lpstr>
      <vt:lpstr>Calibri</vt:lpstr>
      <vt:lpstr>Arial</vt:lpstr>
      <vt:lpstr>Arial</vt:lpstr>
      <vt:lpstr>Roboto Slab</vt:lpstr>
      <vt:lpstr>Calibri Light</vt:lpstr>
      <vt:lpstr>Office Theme</vt:lpstr>
      <vt:lpstr>1_Office Theme</vt:lpstr>
      <vt:lpstr>Directional Analytics for Day Trading in Stock Market   </vt:lpstr>
      <vt:lpstr>Agenda</vt:lpstr>
      <vt:lpstr>Introduction </vt:lpstr>
      <vt:lpstr>Literature Review </vt:lpstr>
      <vt:lpstr>Literature Review </vt:lpstr>
      <vt:lpstr>Problem Statement</vt:lpstr>
      <vt:lpstr>Project Objectives  </vt:lpstr>
      <vt:lpstr>Project Methodology</vt:lpstr>
      <vt:lpstr>Business Understanding</vt:lpstr>
      <vt:lpstr>Business Understanding</vt:lpstr>
      <vt:lpstr>Business Understanding</vt:lpstr>
      <vt:lpstr>Business Understanding</vt:lpstr>
      <vt:lpstr>Business Understanding</vt:lpstr>
      <vt:lpstr>Business Understanding</vt:lpstr>
      <vt:lpstr>Data Understanding </vt:lpstr>
      <vt:lpstr>Data Understanding </vt:lpstr>
      <vt:lpstr>Data Understanding </vt:lpstr>
      <vt:lpstr>Data Preparation</vt:lpstr>
      <vt:lpstr>Descriptive Analytics </vt:lpstr>
      <vt:lpstr>Descriptive Analytics </vt:lpstr>
      <vt:lpstr>Modeling </vt:lpstr>
      <vt:lpstr>Modeling </vt:lpstr>
      <vt:lpstr>Model Evaluation </vt:lpstr>
      <vt:lpstr>Model Evaluation </vt:lpstr>
      <vt:lpstr>Model Evaluation </vt:lpstr>
      <vt:lpstr>Model Evaluation </vt:lpstr>
      <vt:lpstr>Model Evaluation </vt:lpstr>
      <vt:lpstr>Model Evaluation </vt:lpstr>
      <vt:lpstr>Model Evaluation </vt:lpstr>
      <vt:lpstr>Model Deployment </vt:lpstr>
      <vt:lpstr>Results and Insights</vt:lpstr>
      <vt:lpstr>Results and Insights</vt:lpstr>
      <vt:lpstr>Results and Insights</vt:lpstr>
      <vt:lpstr>Conclusion and Future Work</vt:lpstr>
      <vt:lpstr>References</vt:lpstr>
      <vt:lpstr>References</vt:lpstr>
      <vt:lpstr>References</vt:lpstr>
      <vt:lpstr>Annexure </vt:lpstr>
      <vt:lpstr>Annexure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410</cp:revision>
  <dcterms:created xsi:type="dcterms:W3CDTF">2020-01-23T06:03:51Z</dcterms:created>
  <dcterms:modified xsi:type="dcterms:W3CDTF">2022-09-22T16:23:30Z</dcterms:modified>
</cp:coreProperties>
</file>